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87" r:id="rId4"/>
    <p:sldId id="268" r:id="rId5"/>
    <p:sldId id="270" r:id="rId6"/>
    <p:sldId id="271" r:id="rId7"/>
    <p:sldId id="272" r:id="rId8"/>
    <p:sldId id="274" r:id="rId9"/>
    <p:sldId id="275" r:id="rId10"/>
    <p:sldId id="276" r:id="rId11"/>
    <p:sldId id="277" r:id="rId12"/>
    <p:sldId id="266" r:id="rId13"/>
    <p:sldId id="260" r:id="rId14"/>
    <p:sldId id="261" r:id="rId15"/>
    <p:sldId id="264" r:id="rId16"/>
    <p:sldId id="278" r:id="rId17"/>
    <p:sldId id="294" r:id="rId18"/>
    <p:sldId id="283" r:id="rId19"/>
    <p:sldId id="284" r:id="rId20"/>
    <p:sldId id="288" r:id="rId21"/>
    <p:sldId id="285" r:id="rId22"/>
    <p:sldId id="289" r:id="rId23"/>
    <p:sldId id="290" r:id="rId24"/>
    <p:sldId id="265" r:id="rId25"/>
    <p:sldId id="267" r:id="rId26"/>
    <p:sldId id="292" r:id="rId27"/>
    <p:sldId id="293" r:id="rId28"/>
    <p:sldId id="291" r:id="rId29"/>
    <p:sldId id="269" r:id="rId30"/>
    <p:sldId id="273" r:id="rId3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22" autoAdjust="0"/>
    <p:restoredTop sz="95244" autoAdjust="0"/>
  </p:normalViewPr>
  <p:slideViewPr>
    <p:cSldViewPr>
      <p:cViewPr>
        <p:scale>
          <a:sx n="80" d="100"/>
          <a:sy n="80" d="100"/>
        </p:scale>
        <p:origin x="1709" y="10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70F54B-DC2F-4656-A615-D53FBF2FA5A5}"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zh-TW" altLang="en-US"/>
        </a:p>
      </dgm:t>
    </dgm:pt>
    <dgm:pt modelId="{C31903DF-D679-4AEC-8986-8E4E7D02F6A2}">
      <dgm:prSet phldrT="[文字]" custT="1"/>
      <dgm:spPr/>
      <dgm:t>
        <a:bodyPr/>
        <a:lstStyle/>
        <a:p>
          <a:r>
            <a:rPr lang="en-US" altLang="zh-TW" sz="1400" dirty="0"/>
            <a:t>Feature Extraction</a:t>
          </a:r>
          <a:endParaRPr lang="zh-TW" altLang="en-US" sz="1400" dirty="0"/>
        </a:p>
      </dgm:t>
    </dgm:pt>
    <dgm:pt modelId="{44885012-C026-4C9A-9826-8CA3DBAF8764}" type="parTrans" cxnId="{7E6A0022-230A-4DBF-B144-FA41797E7161}">
      <dgm:prSet/>
      <dgm:spPr/>
      <dgm:t>
        <a:bodyPr/>
        <a:lstStyle/>
        <a:p>
          <a:endParaRPr lang="zh-TW" altLang="en-US"/>
        </a:p>
      </dgm:t>
    </dgm:pt>
    <dgm:pt modelId="{D8BEF77D-2147-4A66-A0F8-B1EE569EB580}" type="sibTrans" cxnId="{7E6A0022-230A-4DBF-B144-FA41797E7161}">
      <dgm:prSet/>
      <dgm:spPr/>
      <dgm:t>
        <a:bodyPr/>
        <a:lstStyle/>
        <a:p>
          <a:endParaRPr lang="zh-TW" altLang="en-US"/>
        </a:p>
      </dgm:t>
    </dgm:pt>
    <dgm:pt modelId="{F6B63713-7414-4284-A911-DF9115146D7A}">
      <dgm:prSet phldrT="[文字]" custT="1"/>
      <dgm:spPr/>
      <dgm:t>
        <a:bodyPr/>
        <a:lstStyle/>
        <a:p>
          <a:r>
            <a:rPr lang="en-US" altLang="zh-TW" sz="1200" dirty="0"/>
            <a:t>Normalization</a:t>
          </a:r>
          <a:endParaRPr lang="zh-TW" altLang="en-US" sz="1200" dirty="0"/>
        </a:p>
      </dgm:t>
    </dgm:pt>
    <dgm:pt modelId="{B04AE673-D371-41D8-A937-5B585793CD7D}" type="parTrans" cxnId="{55C957A9-5292-4D28-B8E9-43C381BE01B9}">
      <dgm:prSet/>
      <dgm:spPr/>
      <dgm:t>
        <a:bodyPr/>
        <a:lstStyle/>
        <a:p>
          <a:endParaRPr lang="zh-TW" altLang="en-US"/>
        </a:p>
      </dgm:t>
    </dgm:pt>
    <dgm:pt modelId="{288486A0-8C34-4CBA-ACAC-37F891EEEAC8}" type="sibTrans" cxnId="{55C957A9-5292-4D28-B8E9-43C381BE01B9}">
      <dgm:prSet/>
      <dgm:spPr/>
      <dgm:t>
        <a:bodyPr/>
        <a:lstStyle/>
        <a:p>
          <a:endParaRPr lang="zh-TW" altLang="en-US"/>
        </a:p>
      </dgm:t>
    </dgm:pt>
    <dgm:pt modelId="{DF85B818-68FB-4BAC-8CCB-4EB07B07FD85}">
      <dgm:prSet phldrT="[文字]" custT="1"/>
      <dgm:spPr/>
      <dgm:t>
        <a:bodyPr/>
        <a:lstStyle/>
        <a:p>
          <a:r>
            <a:rPr lang="en-US" altLang="zh-TW" sz="1400" dirty="0"/>
            <a:t>Training</a:t>
          </a:r>
          <a:endParaRPr lang="zh-TW" altLang="en-US" sz="1400" dirty="0"/>
        </a:p>
      </dgm:t>
    </dgm:pt>
    <dgm:pt modelId="{8C80A9EF-D419-4013-A020-789F08E1BAFC}" type="parTrans" cxnId="{F45AFB5A-E7DC-4CDB-86F9-6638FA861C6D}">
      <dgm:prSet/>
      <dgm:spPr/>
      <dgm:t>
        <a:bodyPr/>
        <a:lstStyle/>
        <a:p>
          <a:endParaRPr lang="zh-TW" altLang="en-US"/>
        </a:p>
      </dgm:t>
    </dgm:pt>
    <dgm:pt modelId="{13F0A492-5DA6-4556-B483-8B790C7BB57E}" type="sibTrans" cxnId="{F45AFB5A-E7DC-4CDB-86F9-6638FA861C6D}">
      <dgm:prSet/>
      <dgm:spPr/>
      <dgm:t>
        <a:bodyPr/>
        <a:lstStyle/>
        <a:p>
          <a:endParaRPr lang="zh-TW" altLang="en-US"/>
        </a:p>
      </dgm:t>
    </dgm:pt>
    <dgm:pt modelId="{3332AF37-AAD7-45A8-AC32-5FE0B72E2C92}">
      <dgm:prSet phldrT="[文字]" custT="1"/>
      <dgm:spPr/>
      <dgm:t>
        <a:bodyPr/>
        <a:lstStyle/>
        <a:p>
          <a:r>
            <a:rPr lang="en-US" altLang="zh-TW" sz="1400" dirty="0"/>
            <a:t>Evaluation</a:t>
          </a:r>
          <a:endParaRPr lang="zh-TW" altLang="en-US" sz="1400" dirty="0"/>
        </a:p>
      </dgm:t>
    </dgm:pt>
    <dgm:pt modelId="{4970B147-7EBD-4143-8567-5C5F2AE86E23}" type="parTrans" cxnId="{54E61138-BD88-44E7-8262-1C71B8913127}">
      <dgm:prSet/>
      <dgm:spPr/>
      <dgm:t>
        <a:bodyPr/>
        <a:lstStyle/>
        <a:p>
          <a:endParaRPr lang="zh-TW" altLang="en-US"/>
        </a:p>
      </dgm:t>
    </dgm:pt>
    <dgm:pt modelId="{0663C49F-0494-41E3-A7CA-6A07287C05F8}" type="sibTrans" cxnId="{54E61138-BD88-44E7-8262-1C71B8913127}">
      <dgm:prSet/>
      <dgm:spPr/>
      <dgm:t>
        <a:bodyPr/>
        <a:lstStyle/>
        <a:p>
          <a:endParaRPr lang="zh-TW" altLang="en-US"/>
        </a:p>
      </dgm:t>
    </dgm:pt>
    <dgm:pt modelId="{7978605C-1357-4CA3-9FEE-CBB79E0C52A8}">
      <dgm:prSet phldrT="[文字]" custT="1"/>
      <dgm:spPr/>
      <dgm:t>
        <a:bodyPr/>
        <a:lstStyle/>
        <a:p>
          <a:r>
            <a:rPr lang="en-US" altLang="zh-TW" sz="1600" dirty="0"/>
            <a:t>Raw Data</a:t>
          </a:r>
          <a:endParaRPr lang="zh-TW" altLang="en-US" sz="1600" dirty="0"/>
        </a:p>
      </dgm:t>
    </dgm:pt>
    <dgm:pt modelId="{AB6D2A44-A345-4418-84D0-B6028F77B44B}" type="parTrans" cxnId="{00F08830-A672-46DD-A2FC-0C37CE959BEF}">
      <dgm:prSet/>
      <dgm:spPr/>
      <dgm:t>
        <a:bodyPr/>
        <a:lstStyle/>
        <a:p>
          <a:endParaRPr lang="zh-TW" altLang="en-US"/>
        </a:p>
      </dgm:t>
    </dgm:pt>
    <dgm:pt modelId="{984D4EC7-2E04-49EB-B484-065086ED0B75}" type="sibTrans" cxnId="{00F08830-A672-46DD-A2FC-0C37CE959BEF}">
      <dgm:prSet/>
      <dgm:spPr/>
      <dgm:t>
        <a:bodyPr/>
        <a:lstStyle/>
        <a:p>
          <a:endParaRPr lang="zh-TW" altLang="en-US"/>
        </a:p>
      </dgm:t>
    </dgm:pt>
    <dgm:pt modelId="{FE4961A2-2212-4B2E-8312-12BA1CF64B72}" type="pres">
      <dgm:prSet presAssocID="{C670F54B-DC2F-4656-A615-D53FBF2FA5A5}" presName="cycle" presStyleCnt="0">
        <dgm:presLayoutVars>
          <dgm:dir/>
          <dgm:resizeHandles val="exact"/>
        </dgm:presLayoutVars>
      </dgm:prSet>
      <dgm:spPr/>
    </dgm:pt>
    <dgm:pt modelId="{D7A0F9B3-B979-45C4-BC76-DEFA6552B9B6}" type="pres">
      <dgm:prSet presAssocID="{C31903DF-D679-4AEC-8986-8E4E7D02F6A2}" presName="node" presStyleLbl="node1" presStyleIdx="0" presStyleCnt="5">
        <dgm:presLayoutVars>
          <dgm:bulletEnabled val="1"/>
        </dgm:presLayoutVars>
      </dgm:prSet>
      <dgm:spPr/>
    </dgm:pt>
    <dgm:pt modelId="{1DF363D7-9894-4F3C-9191-71E33F19C779}" type="pres">
      <dgm:prSet presAssocID="{D8BEF77D-2147-4A66-A0F8-B1EE569EB580}" presName="sibTrans" presStyleLbl="sibTrans2D1" presStyleIdx="0" presStyleCnt="5"/>
      <dgm:spPr/>
    </dgm:pt>
    <dgm:pt modelId="{85B061D7-873A-4F64-99DA-6B4116B3DAD5}" type="pres">
      <dgm:prSet presAssocID="{D8BEF77D-2147-4A66-A0F8-B1EE569EB580}" presName="connectorText" presStyleLbl="sibTrans2D1" presStyleIdx="0" presStyleCnt="5"/>
      <dgm:spPr/>
    </dgm:pt>
    <dgm:pt modelId="{230E8831-58F7-4C68-8FED-1DC76E09B08C}" type="pres">
      <dgm:prSet presAssocID="{F6B63713-7414-4284-A911-DF9115146D7A}" presName="node" presStyleLbl="node1" presStyleIdx="1" presStyleCnt="5">
        <dgm:presLayoutVars>
          <dgm:bulletEnabled val="1"/>
        </dgm:presLayoutVars>
      </dgm:prSet>
      <dgm:spPr/>
    </dgm:pt>
    <dgm:pt modelId="{A4B630E0-8F9C-41DF-AD0C-76669EE1E9E9}" type="pres">
      <dgm:prSet presAssocID="{288486A0-8C34-4CBA-ACAC-37F891EEEAC8}" presName="sibTrans" presStyleLbl="sibTrans2D1" presStyleIdx="1" presStyleCnt="5"/>
      <dgm:spPr/>
    </dgm:pt>
    <dgm:pt modelId="{8EBD721E-644F-452F-9E60-75800826BB95}" type="pres">
      <dgm:prSet presAssocID="{288486A0-8C34-4CBA-ACAC-37F891EEEAC8}" presName="connectorText" presStyleLbl="sibTrans2D1" presStyleIdx="1" presStyleCnt="5"/>
      <dgm:spPr/>
    </dgm:pt>
    <dgm:pt modelId="{8E75ACE7-2EE8-470C-9745-44EC89294DF4}" type="pres">
      <dgm:prSet presAssocID="{DF85B818-68FB-4BAC-8CCB-4EB07B07FD85}" presName="node" presStyleLbl="node1" presStyleIdx="2" presStyleCnt="5">
        <dgm:presLayoutVars>
          <dgm:bulletEnabled val="1"/>
        </dgm:presLayoutVars>
      </dgm:prSet>
      <dgm:spPr/>
    </dgm:pt>
    <dgm:pt modelId="{8C3A5AAA-7079-4C0E-B54C-D926C0CEC3BD}" type="pres">
      <dgm:prSet presAssocID="{13F0A492-5DA6-4556-B483-8B790C7BB57E}" presName="sibTrans" presStyleLbl="sibTrans2D1" presStyleIdx="2" presStyleCnt="5"/>
      <dgm:spPr/>
    </dgm:pt>
    <dgm:pt modelId="{802DD800-9E3D-4200-9B98-4492D41ECC2F}" type="pres">
      <dgm:prSet presAssocID="{13F0A492-5DA6-4556-B483-8B790C7BB57E}" presName="connectorText" presStyleLbl="sibTrans2D1" presStyleIdx="2" presStyleCnt="5"/>
      <dgm:spPr/>
    </dgm:pt>
    <dgm:pt modelId="{7C4FD4FD-A9AD-44EE-A982-F4F110C4905C}" type="pres">
      <dgm:prSet presAssocID="{3332AF37-AAD7-45A8-AC32-5FE0B72E2C92}" presName="node" presStyleLbl="node1" presStyleIdx="3" presStyleCnt="5">
        <dgm:presLayoutVars>
          <dgm:bulletEnabled val="1"/>
        </dgm:presLayoutVars>
      </dgm:prSet>
      <dgm:spPr/>
    </dgm:pt>
    <dgm:pt modelId="{6904BCFD-9361-4FAA-97C6-2C162C1A6A96}" type="pres">
      <dgm:prSet presAssocID="{0663C49F-0494-41E3-A7CA-6A07287C05F8}" presName="sibTrans" presStyleLbl="sibTrans2D1" presStyleIdx="3" presStyleCnt="5"/>
      <dgm:spPr/>
    </dgm:pt>
    <dgm:pt modelId="{7D4EFDAB-F069-4C97-A0DA-8FF790D6479D}" type="pres">
      <dgm:prSet presAssocID="{0663C49F-0494-41E3-A7CA-6A07287C05F8}" presName="connectorText" presStyleLbl="sibTrans2D1" presStyleIdx="3" presStyleCnt="5"/>
      <dgm:spPr/>
    </dgm:pt>
    <dgm:pt modelId="{37C46C3A-5AEF-4FC4-ADBE-C17206396E35}" type="pres">
      <dgm:prSet presAssocID="{7978605C-1357-4CA3-9FEE-CBB79E0C52A8}" presName="node" presStyleLbl="node1" presStyleIdx="4" presStyleCnt="5">
        <dgm:presLayoutVars>
          <dgm:bulletEnabled val="1"/>
        </dgm:presLayoutVars>
      </dgm:prSet>
      <dgm:spPr/>
    </dgm:pt>
    <dgm:pt modelId="{5208575F-E794-4DED-9DA1-C3A6F5D03C3A}" type="pres">
      <dgm:prSet presAssocID="{984D4EC7-2E04-49EB-B484-065086ED0B75}" presName="sibTrans" presStyleLbl="sibTrans2D1" presStyleIdx="4" presStyleCnt="5"/>
      <dgm:spPr/>
    </dgm:pt>
    <dgm:pt modelId="{564A008B-9601-4CB1-AEE1-E9CE0FAE21F8}" type="pres">
      <dgm:prSet presAssocID="{984D4EC7-2E04-49EB-B484-065086ED0B75}" presName="connectorText" presStyleLbl="sibTrans2D1" presStyleIdx="4" presStyleCnt="5"/>
      <dgm:spPr/>
    </dgm:pt>
  </dgm:ptLst>
  <dgm:cxnLst>
    <dgm:cxn modelId="{50386708-7B67-4F22-9EE3-AEE76EE66F43}" type="presOf" srcId="{288486A0-8C34-4CBA-ACAC-37F891EEEAC8}" destId="{8EBD721E-644F-452F-9E60-75800826BB95}" srcOrd="1" destOrd="0" presId="urn:microsoft.com/office/officeart/2005/8/layout/cycle2"/>
    <dgm:cxn modelId="{A5745514-DB8D-45FD-8489-05188154218D}" type="presOf" srcId="{0663C49F-0494-41E3-A7CA-6A07287C05F8}" destId="{6904BCFD-9361-4FAA-97C6-2C162C1A6A96}" srcOrd="0" destOrd="0" presId="urn:microsoft.com/office/officeart/2005/8/layout/cycle2"/>
    <dgm:cxn modelId="{810C971A-EBF0-4E38-B08F-760FBF7600E7}" type="presOf" srcId="{13F0A492-5DA6-4556-B483-8B790C7BB57E}" destId="{8C3A5AAA-7079-4C0E-B54C-D926C0CEC3BD}" srcOrd="0" destOrd="0" presId="urn:microsoft.com/office/officeart/2005/8/layout/cycle2"/>
    <dgm:cxn modelId="{6D715B1D-19AF-4411-B1E0-EC568223BA3C}" type="presOf" srcId="{0663C49F-0494-41E3-A7CA-6A07287C05F8}" destId="{7D4EFDAB-F069-4C97-A0DA-8FF790D6479D}" srcOrd="1" destOrd="0" presId="urn:microsoft.com/office/officeart/2005/8/layout/cycle2"/>
    <dgm:cxn modelId="{7E6A0022-230A-4DBF-B144-FA41797E7161}" srcId="{C670F54B-DC2F-4656-A615-D53FBF2FA5A5}" destId="{C31903DF-D679-4AEC-8986-8E4E7D02F6A2}" srcOrd="0" destOrd="0" parTransId="{44885012-C026-4C9A-9826-8CA3DBAF8764}" sibTransId="{D8BEF77D-2147-4A66-A0F8-B1EE569EB580}"/>
    <dgm:cxn modelId="{9E008A26-D1BC-4AAD-B290-C35785F2C890}" type="presOf" srcId="{D8BEF77D-2147-4A66-A0F8-B1EE569EB580}" destId="{85B061D7-873A-4F64-99DA-6B4116B3DAD5}" srcOrd="1" destOrd="0" presId="urn:microsoft.com/office/officeart/2005/8/layout/cycle2"/>
    <dgm:cxn modelId="{00F08830-A672-46DD-A2FC-0C37CE959BEF}" srcId="{C670F54B-DC2F-4656-A615-D53FBF2FA5A5}" destId="{7978605C-1357-4CA3-9FEE-CBB79E0C52A8}" srcOrd="4" destOrd="0" parTransId="{AB6D2A44-A345-4418-84D0-B6028F77B44B}" sibTransId="{984D4EC7-2E04-49EB-B484-065086ED0B75}"/>
    <dgm:cxn modelId="{23515836-8C49-4A06-9601-0DF5D8336841}" type="presOf" srcId="{C670F54B-DC2F-4656-A615-D53FBF2FA5A5}" destId="{FE4961A2-2212-4B2E-8312-12BA1CF64B72}" srcOrd="0" destOrd="0" presId="urn:microsoft.com/office/officeart/2005/8/layout/cycle2"/>
    <dgm:cxn modelId="{54E61138-BD88-44E7-8262-1C71B8913127}" srcId="{C670F54B-DC2F-4656-A615-D53FBF2FA5A5}" destId="{3332AF37-AAD7-45A8-AC32-5FE0B72E2C92}" srcOrd="3" destOrd="0" parTransId="{4970B147-7EBD-4143-8567-5C5F2AE86E23}" sibTransId="{0663C49F-0494-41E3-A7CA-6A07287C05F8}"/>
    <dgm:cxn modelId="{F2E3E43C-C13C-4D2E-9EEF-75B7AF68F765}" type="presOf" srcId="{3332AF37-AAD7-45A8-AC32-5FE0B72E2C92}" destId="{7C4FD4FD-A9AD-44EE-A982-F4F110C4905C}" srcOrd="0" destOrd="0" presId="urn:microsoft.com/office/officeart/2005/8/layout/cycle2"/>
    <dgm:cxn modelId="{E1F65961-07BC-4CFC-B68B-0903656EFF94}" type="presOf" srcId="{984D4EC7-2E04-49EB-B484-065086ED0B75}" destId="{564A008B-9601-4CB1-AEE1-E9CE0FAE21F8}" srcOrd="1" destOrd="0" presId="urn:microsoft.com/office/officeart/2005/8/layout/cycle2"/>
    <dgm:cxn modelId="{B3A53D6F-1EC9-4434-BA19-9713B8D2F385}" type="presOf" srcId="{13F0A492-5DA6-4556-B483-8B790C7BB57E}" destId="{802DD800-9E3D-4200-9B98-4492D41ECC2F}" srcOrd="1" destOrd="0" presId="urn:microsoft.com/office/officeart/2005/8/layout/cycle2"/>
    <dgm:cxn modelId="{760A4372-E7D0-4AF1-9244-CA1C798F8B6D}" type="presOf" srcId="{D8BEF77D-2147-4A66-A0F8-B1EE569EB580}" destId="{1DF363D7-9894-4F3C-9191-71E33F19C779}" srcOrd="0" destOrd="0" presId="urn:microsoft.com/office/officeart/2005/8/layout/cycle2"/>
    <dgm:cxn modelId="{F45AFB5A-E7DC-4CDB-86F9-6638FA861C6D}" srcId="{C670F54B-DC2F-4656-A615-D53FBF2FA5A5}" destId="{DF85B818-68FB-4BAC-8CCB-4EB07B07FD85}" srcOrd="2" destOrd="0" parTransId="{8C80A9EF-D419-4013-A020-789F08E1BAFC}" sibTransId="{13F0A492-5DA6-4556-B483-8B790C7BB57E}"/>
    <dgm:cxn modelId="{ABD35381-08BB-40EF-9E3D-E0289824F294}" type="presOf" srcId="{7978605C-1357-4CA3-9FEE-CBB79E0C52A8}" destId="{37C46C3A-5AEF-4FC4-ADBE-C17206396E35}" srcOrd="0" destOrd="0" presId="urn:microsoft.com/office/officeart/2005/8/layout/cycle2"/>
    <dgm:cxn modelId="{732CCF81-4345-4535-B9D1-9514D56D9B2D}" type="presOf" srcId="{F6B63713-7414-4284-A911-DF9115146D7A}" destId="{230E8831-58F7-4C68-8FED-1DC76E09B08C}" srcOrd="0" destOrd="0" presId="urn:microsoft.com/office/officeart/2005/8/layout/cycle2"/>
    <dgm:cxn modelId="{00EE0BA3-6FAA-4D3F-8040-F64D102A4051}" type="presOf" srcId="{288486A0-8C34-4CBA-ACAC-37F891EEEAC8}" destId="{A4B630E0-8F9C-41DF-AD0C-76669EE1E9E9}" srcOrd="0" destOrd="0" presId="urn:microsoft.com/office/officeart/2005/8/layout/cycle2"/>
    <dgm:cxn modelId="{55C957A9-5292-4D28-B8E9-43C381BE01B9}" srcId="{C670F54B-DC2F-4656-A615-D53FBF2FA5A5}" destId="{F6B63713-7414-4284-A911-DF9115146D7A}" srcOrd="1" destOrd="0" parTransId="{B04AE673-D371-41D8-A937-5B585793CD7D}" sibTransId="{288486A0-8C34-4CBA-ACAC-37F891EEEAC8}"/>
    <dgm:cxn modelId="{070A84D0-60FA-42FB-8877-4C59FB10A1C1}" type="presOf" srcId="{C31903DF-D679-4AEC-8986-8E4E7D02F6A2}" destId="{D7A0F9B3-B979-45C4-BC76-DEFA6552B9B6}" srcOrd="0" destOrd="0" presId="urn:microsoft.com/office/officeart/2005/8/layout/cycle2"/>
    <dgm:cxn modelId="{A548FAD4-95F4-412E-9BD4-CAF8E8AE423F}" type="presOf" srcId="{984D4EC7-2E04-49EB-B484-065086ED0B75}" destId="{5208575F-E794-4DED-9DA1-C3A6F5D03C3A}" srcOrd="0" destOrd="0" presId="urn:microsoft.com/office/officeart/2005/8/layout/cycle2"/>
    <dgm:cxn modelId="{2F2F61D5-B3D0-4FD2-8DE0-5287CEAD0DC4}" type="presOf" srcId="{DF85B818-68FB-4BAC-8CCB-4EB07B07FD85}" destId="{8E75ACE7-2EE8-470C-9745-44EC89294DF4}" srcOrd="0" destOrd="0" presId="urn:microsoft.com/office/officeart/2005/8/layout/cycle2"/>
    <dgm:cxn modelId="{5C7BF106-3DD8-449B-986C-F7413E3C741A}" type="presParOf" srcId="{FE4961A2-2212-4B2E-8312-12BA1CF64B72}" destId="{D7A0F9B3-B979-45C4-BC76-DEFA6552B9B6}" srcOrd="0" destOrd="0" presId="urn:microsoft.com/office/officeart/2005/8/layout/cycle2"/>
    <dgm:cxn modelId="{1D8C3DDF-C419-4B12-92AC-A315AD102673}" type="presParOf" srcId="{FE4961A2-2212-4B2E-8312-12BA1CF64B72}" destId="{1DF363D7-9894-4F3C-9191-71E33F19C779}" srcOrd="1" destOrd="0" presId="urn:microsoft.com/office/officeart/2005/8/layout/cycle2"/>
    <dgm:cxn modelId="{557FCE2C-AAA9-4E61-BA26-D52A729C7D41}" type="presParOf" srcId="{1DF363D7-9894-4F3C-9191-71E33F19C779}" destId="{85B061D7-873A-4F64-99DA-6B4116B3DAD5}" srcOrd="0" destOrd="0" presId="urn:microsoft.com/office/officeart/2005/8/layout/cycle2"/>
    <dgm:cxn modelId="{38B48E1F-7A0E-4AAE-AF2A-7DA54336F4E6}" type="presParOf" srcId="{FE4961A2-2212-4B2E-8312-12BA1CF64B72}" destId="{230E8831-58F7-4C68-8FED-1DC76E09B08C}" srcOrd="2" destOrd="0" presId="urn:microsoft.com/office/officeart/2005/8/layout/cycle2"/>
    <dgm:cxn modelId="{C20F0CD7-A304-4492-8977-A334437C3D05}" type="presParOf" srcId="{FE4961A2-2212-4B2E-8312-12BA1CF64B72}" destId="{A4B630E0-8F9C-41DF-AD0C-76669EE1E9E9}" srcOrd="3" destOrd="0" presId="urn:microsoft.com/office/officeart/2005/8/layout/cycle2"/>
    <dgm:cxn modelId="{2E698853-9D42-4517-8FDD-47628CBB91E9}" type="presParOf" srcId="{A4B630E0-8F9C-41DF-AD0C-76669EE1E9E9}" destId="{8EBD721E-644F-452F-9E60-75800826BB95}" srcOrd="0" destOrd="0" presId="urn:microsoft.com/office/officeart/2005/8/layout/cycle2"/>
    <dgm:cxn modelId="{50B3A961-ABB9-408A-84F6-045215FFF556}" type="presParOf" srcId="{FE4961A2-2212-4B2E-8312-12BA1CF64B72}" destId="{8E75ACE7-2EE8-470C-9745-44EC89294DF4}" srcOrd="4" destOrd="0" presId="urn:microsoft.com/office/officeart/2005/8/layout/cycle2"/>
    <dgm:cxn modelId="{31E2A7AA-E4F9-4306-A735-DFECCB9DA730}" type="presParOf" srcId="{FE4961A2-2212-4B2E-8312-12BA1CF64B72}" destId="{8C3A5AAA-7079-4C0E-B54C-D926C0CEC3BD}" srcOrd="5" destOrd="0" presId="urn:microsoft.com/office/officeart/2005/8/layout/cycle2"/>
    <dgm:cxn modelId="{7E6E2C6D-811F-45EF-BF86-F1B75EC7F408}" type="presParOf" srcId="{8C3A5AAA-7079-4C0E-B54C-D926C0CEC3BD}" destId="{802DD800-9E3D-4200-9B98-4492D41ECC2F}" srcOrd="0" destOrd="0" presId="urn:microsoft.com/office/officeart/2005/8/layout/cycle2"/>
    <dgm:cxn modelId="{D3868647-4E7A-4642-91B0-FA9C575A4ED6}" type="presParOf" srcId="{FE4961A2-2212-4B2E-8312-12BA1CF64B72}" destId="{7C4FD4FD-A9AD-44EE-A982-F4F110C4905C}" srcOrd="6" destOrd="0" presId="urn:microsoft.com/office/officeart/2005/8/layout/cycle2"/>
    <dgm:cxn modelId="{D928C03A-F6C1-4C6B-BC61-FDECEE192E8E}" type="presParOf" srcId="{FE4961A2-2212-4B2E-8312-12BA1CF64B72}" destId="{6904BCFD-9361-4FAA-97C6-2C162C1A6A96}" srcOrd="7" destOrd="0" presId="urn:microsoft.com/office/officeart/2005/8/layout/cycle2"/>
    <dgm:cxn modelId="{9DB5B1DA-D53A-4396-B678-5C96285E1B06}" type="presParOf" srcId="{6904BCFD-9361-4FAA-97C6-2C162C1A6A96}" destId="{7D4EFDAB-F069-4C97-A0DA-8FF790D6479D}" srcOrd="0" destOrd="0" presId="urn:microsoft.com/office/officeart/2005/8/layout/cycle2"/>
    <dgm:cxn modelId="{F174EACF-B398-44EB-B9A1-438956E8A411}" type="presParOf" srcId="{FE4961A2-2212-4B2E-8312-12BA1CF64B72}" destId="{37C46C3A-5AEF-4FC4-ADBE-C17206396E35}" srcOrd="8" destOrd="0" presId="urn:microsoft.com/office/officeart/2005/8/layout/cycle2"/>
    <dgm:cxn modelId="{A5E2664E-9993-4D67-8957-43A7C5AE4872}" type="presParOf" srcId="{FE4961A2-2212-4B2E-8312-12BA1CF64B72}" destId="{5208575F-E794-4DED-9DA1-C3A6F5D03C3A}" srcOrd="9" destOrd="0" presId="urn:microsoft.com/office/officeart/2005/8/layout/cycle2"/>
    <dgm:cxn modelId="{AD62D82F-A1C1-4C2E-A3E1-0318B76A2E1F}" type="presParOf" srcId="{5208575F-E794-4DED-9DA1-C3A6F5D03C3A}" destId="{564A008B-9601-4CB1-AEE1-E9CE0FAE21F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0F9B3-B979-45C4-BC76-DEFA6552B9B6}">
      <dsp:nvSpPr>
        <dsp:cNvPr id="0" name=""/>
        <dsp:cNvSpPr/>
      </dsp:nvSpPr>
      <dsp:spPr>
        <a:xfrm>
          <a:off x="2775402" y="1283"/>
          <a:ext cx="1361963" cy="136196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TW" sz="1400" kern="1200" dirty="0"/>
            <a:t>Feature Extraction</a:t>
          </a:r>
          <a:endParaRPr lang="zh-TW" altLang="en-US" sz="1400" kern="1200" dirty="0"/>
        </a:p>
      </dsp:txBody>
      <dsp:txXfrm>
        <a:off x="2974857" y="200738"/>
        <a:ext cx="963053" cy="963053"/>
      </dsp:txXfrm>
    </dsp:sp>
    <dsp:sp modelId="{1DF363D7-9894-4F3C-9191-71E33F19C779}">
      <dsp:nvSpPr>
        <dsp:cNvPr id="0" name=""/>
        <dsp:cNvSpPr/>
      </dsp:nvSpPr>
      <dsp:spPr>
        <a:xfrm rot="2160000">
          <a:off x="4094116" y="1046988"/>
          <a:ext cx="361202" cy="45966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4104464" y="1107074"/>
        <a:ext cx="252841" cy="275798"/>
      </dsp:txXfrm>
    </dsp:sp>
    <dsp:sp modelId="{230E8831-58F7-4C68-8FED-1DC76E09B08C}">
      <dsp:nvSpPr>
        <dsp:cNvPr id="0" name=""/>
        <dsp:cNvSpPr/>
      </dsp:nvSpPr>
      <dsp:spPr>
        <a:xfrm>
          <a:off x="4428610" y="1202409"/>
          <a:ext cx="1361963" cy="136196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TW" sz="1200" kern="1200" dirty="0"/>
            <a:t>Normalization</a:t>
          </a:r>
          <a:endParaRPr lang="zh-TW" altLang="en-US" sz="1200" kern="1200" dirty="0"/>
        </a:p>
      </dsp:txBody>
      <dsp:txXfrm>
        <a:off x="4628065" y="1401864"/>
        <a:ext cx="963053" cy="963053"/>
      </dsp:txXfrm>
    </dsp:sp>
    <dsp:sp modelId="{A4B630E0-8F9C-41DF-AD0C-76669EE1E9E9}">
      <dsp:nvSpPr>
        <dsp:cNvPr id="0" name=""/>
        <dsp:cNvSpPr/>
      </dsp:nvSpPr>
      <dsp:spPr>
        <a:xfrm rot="6480000">
          <a:off x="4616415" y="2615569"/>
          <a:ext cx="361202" cy="45966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rot="10800000">
        <a:off x="4687338" y="2655972"/>
        <a:ext cx="252841" cy="275798"/>
      </dsp:txXfrm>
    </dsp:sp>
    <dsp:sp modelId="{8E75ACE7-2EE8-470C-9745-44EC89294DF4}">
      <dsp:nvSpPr>
        <dsp:cNvPr id="0" name=""/>
        <dsp:cNvSpPr/>
      </dsp:nvSpPr>
      <dsp:spPr>
        <a:xfrm>
          <a:off x="3797141" y="3145872"/>
          <a:ext cx="1361963" cy="136196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TW" sz="1400" kern="1200" dirty="0"/>
            <a:t>Training</a:t>
          </a:r>
          <a:endParaRPr lang="zh-TW" altLang="en-US" sz="1400" kern="1200" dirty="0"/>
        </a:p>
      </dsp:txBody>
      <dsp:txXfrm>
        <a:off x="3996596" y="3345327"/>
        <a:ext cx="963053" cy="963053"/>
      </dsp:txXfrm>
    </dsp:sp>
    <dsp:sp modelId="{8C3A5AAA-7079-4C0E-B54C-D926C0CEC3BD}">
      <dsp:nvSpPr>
        <dsp:cNvPr id="0" name=""/>
        <dsp:cNvSpPr/>
      </dsp:nvSpPr>
      <dsp:spPr>
        <a:xfrm rot="10800000">
          <a:off x="3286005" y="3597023"/>
          <a:ext cx="361202" cy="45966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rot="10800000">
        <a:off x="3394366" y="3688955"/>
        <a:ext cx="252841" cy="275798"/>
      </dsp:txXfrm>
    </dsp:sp>
    <dsp:sp modelId="{7C4FD4FD-A9AD-44EE-A982-F4F110C4905C}">
      <dsp:nvSpPr>
        <dsp:cNvPr id="0" name=""/>
        <dsp:cNvSpPr/>
      </dsp:nvSpPr>
      <dsp:spPr>
        <a:xfrm>
          <a:off x="1753663" y="3145872"/>
          <a:ext cx="1361963" cy="136196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TW" sz="1400" kern="1200" dirty="0"/>
            <a:t>Evaluation</a:t>
          </a:r>
          <a:endParaRPr lang="zh-TW" altLang="en-US" sz="1400" kern="1200" dirty="0"/>
        </a:p>
      </dsp:txBody>
      <dsp:txXfrm>
        <a:off x="1953118" y="3345327"/>
        <a:ext cx="963053" cy="963053"/>
      </dsp:txXfrm>
    </dsp:sp>
    <dsp:sp modelId="{6904BCFD-9361-4FAA-97C6-2C162C1A6A96}">
      <dsp:nvSpPr>
        <dsp:cNvPr id="0" name=""/>
        <dsp:cNvSpPr/>
      </dsp:nvSpPr>
      <dsp:spPr>
        <a:xfrm rot="15120000">
          <a:off x="1941467" y="2635014"/>
          <a:ext cx="361202" cy="4596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rot="10800000">
        <a:off x="2012390" y="2778475"/>
        <a:ext cx="252841" cy="275798"/>
      </dsp:txXfrm>
    </dsp:sp>
    <dsp:sp modelId="{37C46C3A-5AEF-4FC4-ADBE-C17206396E35}">
      <dsp:nvSpPr>
        <dsp:cNvPr id="0" name=""/>
        <dsp:cNvSpPr/>
      </dsp:nvSpPr>
      <dsp:spPr>
        <a:xfrm>
          <a:off x="1122193" y="1202409"/>
          <a:ext cx="1361963" cy="1361963"/>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Raw Data</a:t>
          </a:r>
          <a:endParaRPr lang="zh-TW" altLang="en-US" sz="1600" kern="1200" dirty="0"/>
        </a:p>
      </dsp:txBody>
      <dsp:txXfrm>
        <a:off x="1321648" y="1401864"/>
        <a:ext cx="963053" cy="963053"/>
      </dsp:txXfrm>
    </dsp:sp>
    <dsp:sp modelId="{5208575F-E794-4DED-9DA1-C3A6F5D03C3A}">
      <dsp:nvSpPr>
        <dsp:cNvPr id="0" name=""/>
        <dsp:cNvSpPr/>
      </dsp:nvSpPr>
      <dsp:spPr>
        <a:xfrm rot="19440000">
          <a:off x="2440908" y="1059005"/>
          <a:ext cx="361202" cy="459662"/>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2451256" y="1182783"/>
        <a:ext cx="252841" cy="27579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96BEB-703B-4F34-B2AC-3BB446A6D22E}" type="datetimeFigureOut">
              <a:rPr lang="zh-TW" altLang="en-US" smtClean="0"/>
              <a:t>2021/4/29</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A8EED-1214-4E5B-A80E-2E72F1BCD57D}" type="slidenum">
              <a:rPr lang="zh-TW" altLang="en-US" smtClean="0"/>
              <a:t>‹#›</a:t>
            </a:fld>
            <a:endParaRPr lang="zh-TW" altLang="en-US"/>
          </a:p>
        </p:txBody>
      </p:sp>
    </p:spTree>
    <p:extLst>
      <p:ext uri="{BB962C8B-B14F-4D97-AF65-F5344CB8AC3E}">
        <p14:creationId xmlns:p14="http://schemas.microsoft.com/office/powerpoint/2010/main" val="1385510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1</a:t>
            </a:fld>
            <a:endParaRPr lang="zh-TW" altLang="en-US"/>
          </a:p>
        </p:txBody>
      </p:sp>
    </p:spTree>
    <p:extLst>
      <p:ext uri="{BB962C8B-B14F-4D97-AF65-F5344CB8AC3E}">
        <p14:creationId xmlns:p14="http://schemas.microsoft.com/office/powerpoint/2010/main" val="2403345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first machine learning model we are going to play with is called CRF (Conditional random fields).  It is </a:t>
            </a:r>
            <a:r>
              <a:rPr lang="en-US" altLang="zh-TW" b="1" i="0" dirty="0">
                <a:solidFill>
                  <a:srgbClr val="000000"/>
                </a:solidFill>
                <a:effectLst/>
                <a:latin typeface="Helvetica Neue"/>
              </a:rPr>
              <a:t>a Discriminative Probabilistic Classifier which means it learns from condition probabilities. Take the feature “</a:t>
            </a:r>
            <a:r>
              <a:rPr lang="en-US" altLang="zh-TW" b="1" i="0" dirty="0" err="1">
                <a:solidFill>
                  <a:srgbClr val="000000"/>
                </a:solidFill>
                <a:effectLst/>
                <a:latin typeface="Helvetica Neue"/>
              </a:rPr>
              <a:t>is_car_brand</a:t>
            </a:r>
            <a:r>
              <a:rPr lang="en-US" altLang="zh-TW" b="1" i="0" dirty="0">
                <a:solidFill>
                  <a:srgbClr val="000000"/>
                </a:solidFill>
                <a:effectLst/>
                <a:latin typeface="Helvetica Neue"/>
              </a:rPr>
              <a:t>” for example, CRF will learn the conditional probabilities among all labels, which O standing for others, C standing for Car type/model and A standing for accessories. Take the word “TOYOTA”   for example, it is a car brand and is given the label “C”.  So CRF will learn that when a word contains a car brand, it will be very likely to be labelled “C”.</a:t>
            </a:r>
          </a:p>
          <a:p>
            <a:endParaRPr lang="en-US" altLang="zh-TW" b="1" i="0" dirty="0">
              <a:solidFill>
                <a:srgbClr val="000000"/>
              </a:solidFill>
              <a:effectLst/>
              <a:latin typeface="Helvetica Neue"/>
            </a:endParaRPr>
          </a:p>
          <a:p>
            <a:r>
              <a:rPr lang="en-US" altLang="zh-TW" b="1" i="0" dirty="0">
                <a:solidFill>
                  <a:srgbClr val="000000"/>
                </a:solidFill>
                <a:effectLst/>
                <a:latin typeface="Helvetica Neue"/>
              </a:rPr>
              <a:t>This kind of feature is called a state feature. There is another kind of feature called transition feature which makes predictions based on a learned probability.</a:t>
            </a:r>
          </a:p>
          <a:p>
            <a:r>
              <a:rPr lang="en-US" altLang="zh-TW" b="1" i="0" dirty="0">
                <a:solidFill>
                  <a:srgbClr val="000000"/>
                </a:solidFill>
                <a:effectLst/>
                <a:latin typeface="Helvetica Neue"/>
              </a:rPr>
              <a:t>For example, what is the likelihood of assigning a C label when the previous label is C, O or A? </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10</a:t>
            </a:fld>
            <a:endParaRPr lang="zh-TW" altLang="en-US"/>
          </a:p>
        </p:txBody>
      </p:sp>
    </p:spTree>
    <p:extLst>
      <p:ext uri="{BB962C8B-B14F-4D97-AF65-F5344CB8AC3E}">
        <p14:creationId xmlns:p14="http://schemas.microsoft.com/office/powerpoint/2010/main" val="430390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Actually, machine learning flow is an iterative process. It all starts with data collection and labelling. We will explain them step by step.</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11</a:t>
            </a:fld>
            <a:endParaRPr lang="zh-TW" altLang="en-US"/>
          </a:p>
        </p:txBody>
      </p:sp>
    </p:spTree>
    <p:extLst>
      <p:ext uri="{BB962C8B-B14F-4D97-AF65-F5344CB8AC3E}">
        <p14:creationId xmlns:p14="http://schemas.microsoft.com/office/powerpoint/2010/main" val="274543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 selected sklearn-crfsuite which is a sub project of a famous python machine learning package called scikit-learn. They share the same API signatures which means we can leverage on many existing utilities from scikit-learn, such as metrics packages, to measure the performance of our model.</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13</a:t>
            </a:fld>
            <a:endParaRPr lang="zh-TW" altLang="en-US"/>
          </a:p>
        </p:txBody>
      </p:sp>
    </p:spTree>
    <p:extLst>
      <p:ext uri="{BB962C8B-B14F-4D97-AF65-F5344CB8AC3E}">
        <p14:creationId xmlns:p14="http://schemas.microsoft.com/office/powerpoint/2010/main" val="3883781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Every model has its own definition and template when it comes to features. Here is how we produce the features required by the CRF model.</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14</a:t>
            </a:fld>
            <a:endParaRPr lang="zh-TW" altLang="en-US"/>
          </a:p>
        </p:txBody>
      </p:sp>
    </p:spTree>
    <p:extLst>
      <p:ext uri="{BB962C8B-B14F-4D97-AF65-F5344CB8AC3E}">
        <p14:creationId xmlns:p14="http://schemas.microsoft.com/office/powerpoint/2010/main" val="235172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16</a:t>
            </a:fld>
            <a:endParaRPr lang="zh-TW" altLang="en-US"/>
          </a:p>
        </p:txBody>
      </p:sp>
    </p:spTree>
    <p:extLst>
      <p:ext uri="{BB962C8B-B14F-4D97-AF65-F5344CB8AC3E}">
        <p14:creationId xmlns:p14="http://schemas.microsoft.com/office/powerpoint/2010/main" val="1710165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17</a:t>
            </a:fld>
            <a:endParaRPr lang="zh-TW" altLang="en-US"/>
          </a:p>
        </p:txBody>
      </p:sp>
    </p:spTree>
    <p:extLst>
      <p:ext uri="{BB962C8B-B14F-4D97-AF65-F5344CB8AC3E}">
        <p14:creationId xmlns:p14="http://schemas.microsoft.com/office/powerpoint/2010/main" val="262514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today’s agenda. We will have a few slides to introduce what ML is and what are some of the benefits it can bring to us especially in terms of time taken to complete a task.</a:t>
            </a:r>
          </a:p>
          <a:p>
            <a:r>
              <a:rPr lang="en-US" altLang="zh-TW" dirty="0"/>
              <a:t>Then we will learn how to deal with the real world problem of NER (Name Entity Recognition) step by step using ML.</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2</a:t>
            </a:fld>
            <a:endParaRPr lang="zh-TW" altLang="en-US"/>
          </a:p>
        </p:txBody>
      </p:sp>
    </p:spTree>
    <p:extLst>
      <p:ext uri="{BB962C8B-B14F-4D97-AF65-F5344CB8AC3E}">
        <p14:creationId xmlns:p14="http://schemas.microsoft.com/office/powerpoint/2010/main" val="234262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ML? It is not magic, but rather math and statistics. You can find many definitions on the internet. In my opinion, I prefer to explain it with just one simple sentence: Use information learned from data to make decisions about our problem.</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3</a:t>
            </a:fld>
            <a:endParaRPr lang="zh-TW" altLang="en-US"/>
          </a:p>
        </p:txBody>
      </p:sp>
    </p:spTree>
    <p:extLst>
      <p:ext uri="{BB962C8B-B14F-4D97-AF65-F5344CB8AC3E}">
        <p14:creationId xmlns:p14="http://schemas.microsoft.com/office/powerpoint/2010/main" val="170222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 one example of how ML deals with a classification problem. X here refers to features we feed into ML and y refers to the labels we expect ML to tell us.</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4</a:t>
            </a:fld>
            <a:endParaRPr lang="zh-TW" altLang="en-US"/>
          </a:p>
        </p:txBody>
      </p:sp>
    </p:spTree>
    <p:extLst>
      <p:ext uri="{BB962C8B-B14F-4D97-AF65-F5344CB8AC3E}">
        <p14:creationId xmlns:p14="http://schemas.microsoft.com/office/powerpoint/2010/main" val="3724124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Let’s look at a real case of how a customer complains about our product. How long will you take to identify the subject, object and the symptom in this post?</a:t>
            </a:r>
          </a:p>
          <a:p>
            <a:r>
              <a:rPr lang="en-US" altLang="zh-TW" dirty="0"/>
              <a:t>10 sec? 1 minute? For ML, it takes only less than 1s. On reddit alone, we have around ??? such posts per day. Do you think will we have enough time or manpower to digest those articles? Here ML comes to the rescue.</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5</a:t>
            </a:fld>
            <a:endParaRPr lang="zh-TW" altLang="en-US"/>
          </a:p>
        </p:txBody>
      </p:sp>
    </p:spTree>
    <p:extLst>
      <p:ext uri="{BB962C8B-B14F-4D97-AF65-F5344CB8AC3E}">
        <p14:creationId xmlns:p14="http://schemas.microsoft.com/office/powerpoint/2010/main" val="3064931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may think about writing rules to extract information we want. But what happens if we have a new model of mobile phone? In Google, we have so many different types of cars, handsets, and BLEs, so we have a long list of keywords to match. How should we maintain the rule list for better efficiency and effectiveness?</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6</a:t>
            </a:fld>
            <a:endParaRPr lang="zh-TW" altLang="en-US"/>
          </a:p>
        </p:txBody>
      </p:sp>
    </p:spTree>
    <p:extLst>
      <p:ext uri="{BB962C8B-B14F-4D97-AF65-F5344CB8AC3E}">
        <p14:creationId xmlns:p14="http://schemas.microsoft.com/office/powerpoint/2010/main" val="3465780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Actually, NER is a classic problem which can be handled by ML. The benefit of applying ML here is that you only need to prepare the labelling data and ML will handle the rest for you.</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7</a:t>
            </a:fld>
            <a:endParaRPr lang="zh-TW" altLang="en-US"/>
          </a:p>
        </p:txBody>
      </p:sp>
    </p:spTree>
    <p:extLst>
      <p:ext uri="{BB962C8B-B14F-4D97-AF65-F5344CB8AC3E}">
        <p14:creationId xmlns:p14="http://schemas.microsoft.com/office/powerpoint/2010/main" val="2361905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8</a:t>
            </a:fld>
            <a:endParaRPr lang="zh-TW" altLang="en-US"/>
          </a:p>
        </p:txBody>
      </p:sp>
    </p:spTree>
    <p:extLst>
      <p:ext uri="{BB962C8B-B14F-4D97-AF65-F5344CB8AC3E}">
        <p14:creationId xmlns:p14="http://schemas.microsoft.com/office/powerpoint/2010/main" val="369572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first thing we need to do when we carry out any ML task is to prepare data. From our problem, we have to label every sentence to let ML know which part of the sentence to extract. Here we are interested in two kinds of name entities, namely car models and car accessories.</a:t>
            </a:r>
            <a:endParaRPr lang="zh-TW" altLang="en-US" dirty="0"/>
          </a:p>
        </p:txBody>
      </p:sp>
      <p:sp>
        <p:nvSpPr>
          <p:cNvPr id="4" name="投影片編號版面配置區 3"/>
          <p:cNvSpPr>
            <a:spLocks noGrp="1"/>
          </p:cNvSpPr>
          <p:nvPr>
            <p:ph type="sldNum" sz="quarter" idx="5"/>
          </p:nvPr>
        </p:nvSpPr>
        <p:spPr/>
        <p:txBody>
          <a:bodyPr/>
          <a:lstStyle/>
          <a:p>
            <a:fld id="{F4AA8EED-1214-4E5B-A80E-2E72F1BCD57D}" type="slidenum">
              <a:rPr lang="zh-TW" altLang="en-US" smtClean="0"/>
              <a:t>9</a:t>
            </a:fld>
            <a:endParaRPr lang="zh-TW" altLang="en-US"/>
          </a:p>
        </p:txBody>
      </p:sp>
    </p:spTree>
    <p:extLst>
      <p:ext uri="{BB962C8B-B14F-4D97-AF65-F5344CB8AC3E}">
        <p14:creationId xmlns:p14="http://schemas.microsoft.com/office/powerpoint/2010/main" val="8834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2021/4/29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t>2021/4/29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en.wikipedia.org/wiki/Conditional_random_field" TargetMode="External"/><Relationship Id="rId7" Type="http://schemas.openxmlformats.org/officeDocument/2006/relationships/hyperlink" Target="https://en.wikipedia.org/wiki/Structured_predic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n.wikipedia.org/wiki/Machine_learning" TargetMode="External"/><Relationship Id="rId5" Type="http://schemas.openxmlformats.org/officeDocument/2006/relationships/hyperlink" Target="https://en.wikipedia.org/wiki/Pattern_recognition" TargetMode="External"/><Relationship Id="rId4" Type="http://schemas.openxmlformats.org/officeDocument/2006/relationships/hyperlink" Target="https://en.wikipedia.org/wiki/Statistical_model" TargetMode="Externa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8.png"/><Relationship Id="rId5" Type="http://schemas.openxmlformats.org/officeDocument/2006/relationships/diagramLayout" Target="../diagrams/layout1.xml"/><Relationship Id="rId10" Type="http://schemas.openxmlformats.org/officeDocument/2006/relationships/image" Target="../media/image17.PNG"/><Relationship Id="rId4" Type="http://schemas.openxmlformats.org/officeDocument/2006/relationships/diagramData" Target="../diagrams/data1.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reddit.com/r/GooglePixel/comments/jwsjea/pixel_5_car_bluetooth_issues_works_for_music_no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klearn-crfsuite.readthedocs.io/en/latest/install.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sklearn-crfsuite.readthedocs.io/en/latest/api.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puremonkey2010.blogspot.com/2012/07/ml-in-action-classifying-with-k-nearest.html" TargetMode="External"/><Relationship Id="rId7" Type="http://schemas.openxmlformats.org/officeDocument/2006/relationships/image" Target="../media/image41.PNG"/><Relationship Id="rId2" Type="http://schemas.openxmlformats.org/officeDocument/2006/relationships/hyperlink" Target="http://scikit-learn.org/stable/modules/generated/sklearn.neighbors.KNeighborsClassifier.html#sklearn.neighbors.KNeighborsClassifier"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www.amazon.com/Data-Mining-Practical-Techniques-Management/dp/0123748569"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NULL" TargetMode="External"/><Relationship Id="rId5" Type="http://schemas.openxmlformats.org/officeDocument/2006/relationships/hyperlink" Target="NULL" TargetMode="External"/><Relationship Id="rId4" Type="http://schemas.openxmlformats.org/officeDocument/2006/relationships/hyperlink" Target="NUL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amazon.com/Machine-Learning-Action-Peter-Harrington/dp/1617290181/ref=sr_1_1?s=books&amp;ie=UTF8&amp;qid=1495763305&amp;sr=1-1&amp;keywords=Machine+learning+in+act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amazon.com/Introduction-Machine-Learning-Python-Scientists/dp/1449369413/ref=sr_1_1?s=books&amp;ie=UTF8&amp;qid=1495763438&amp;sr=1-1&amp;keywords=introduction+to+machine+learning+with+pyth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nQvpFSMPhr0&amp;list=PLXVfgk9fNX2I7tB6oIINGBmW50rrmFTqf" TargetMode="External"/><Relationship Id="rId7" Type="http://schemas.openxmlformats.org/officeDocument/2006/relationships/hyperlink" Target="https://www.youtube.com/watch?v=OGxgnH8y2NM&amp;list=PLQVvvaa0QuDfKTOs3Keq_kaG2P55YRn5v" TargetMode="External"/><Relationship Id="rId2" Type="http://schemas.openxmlformats.org/officeDocument/2006/relationships/hyperlink" Target="https://www.youtube.com/watch?v=UJXd7sp6SmA&amp;list=WL&amp;index=9&amp;t=271s" TargetMode="External"/><Relationship Id="rId1" Type="http://schemas.openxmlformats.org/officeDocument/2006/relationships/slideLayout" Target="../slideLayouts/slideLayout2.xml"/><Relationship Id="rId6" Type="http://schemas.openxmlformats.org/officeDocument/2006/relationships/hyperlink" Target="https://www.youtube.com/watch?v=mJeNghZXtMo&amp;list=WL&amp;index=8" TargetMode="External"/><Relationship Id="rId5" Type="http://schemas.openxmlformats.org/officeDocument/2006/relationships/hyperlink" Target="https://www.youtube.com/watch?v=WXHM_i-fgGo" TargetMode="External"/><Relationship Id="rId4" Type="http://schemas.openxmlformats.org/officeDocument/2006/relationships/hyperlink" Target="https://www.youtube.com/watch?v=lXPlmP_KBhs&amp;t=213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youtube.com/watch?v=pR1xsocj_Pw&amp;list=PLXVfgk9fNX2I7tB6oIINGBmW50rrmFTqf&amp;index=4" TargetMode="External"/><Relationship Id="rId5" Type="http://schemas.openxmlformats.org/officeDocument/2006/relationships/hyperlink" Target="https://en.wikipedia.org/wiki/Tom_M._Mitchell" TargetMode="External"/><Relationship Id="rId4" Type="http://schemas.openxmlformats.org/officeDocument/2006/relationships/hyperlink" Target="https://en.wikipedia.org/wiki/Arthur_Samuel"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B8J4uefCQMc&amp;feature=share"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reddit.com/r/GooglePixel/comments/jwsjea/pixel_5_car_bluetooth_issues_works_for_music_not/"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Named-entity_recognition" TargetMode="External"/><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what-are-the-types-of-machine-learning-e2b9e5d1756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836712"/>
            <a:ext cx="7772400" cy="1470025"/>
          </a:xfrm>
        </p:spPr>
        <p:txBody>
          <a:bodyPr>
            <a:normAutofit fontScale="90000"/>
          </a:bodyPr>
          <a:lstStyle/>
          <a:p>
            <a:r>
              <a:rPr lang="en-US" altLang="zh-TW" dirty="0"/>
              <a:t>How we apply NER to help us reduce the time to process the post/articles</a:t>
            </a:r>
            <a:endParaRPr lang="zh-TW" altLang="en-US" dirty="0"/>
          </a:p>
        </p:txBody>
      </p:sp>
      <p:sp>
        <p:nvSpPr>
          <p:cNvPr id="3" name="副標題 2"/>
          <p:cNvSpPr>
            <a:spLocks noGrp="1"/>
          </p:cNvSpPr>
          <p:nvPr>
            <p:ph type="subTitle" idx="1"/>
          </p:nvPr>
        </p:nvSpPr>
        <p:spPr>
          <a:xfrm>
            <a:off x="1331640" y="3055193"/>
            <a:ext cx="6400800" cy="1752600"/>
          </a:xfrm>
        </p:spPr>
        <p:txBody>
          <a:bodyPr>
            <a:normAutofit/>
          </a:bodyPr>
          <a:lstStyle/>
          <a:p>
            <a:r>
              <a:rPr lang="en-US" altLang="zh-TW" sz="2800" dirty="0"/>
              <a:t>Presenter: Sherry/Eason/John</a:t>
            </a:r>
          </a:p>
          <a:p>
            <a:r>
              <a:rPr lang="en-US" altLang="zh-TW" sz="2800" dirty="0"/>
              <a:t>Date: 2021/05/xx</a:t>
            </a:r>
            <a:endParaRPr lang="zh-TW" altLang="en-US" sz="28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548" y="4807793"/>
            <a:ext cx="2038747" cy="2038747"/>
          </a:xfrm>
          <a:prstGeom prst="rect">
            <a:avLst/>
          </a:prstGeom>
        </p:spPr>
      </p:pic>
    </p:spTree>
    <p:extLst>
      <p:ext uri="{BB962C8B-B14F-4D97-AF65-F5344CB8AC3E}">
        <p14:creationId xmlns:p14="http://schemas.microsoft.com/office/powerpoint/2010/main" val="1470904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Preface – CRF</a:t>
            </a:r>
            <a:endParaRPr lang="zh-TW" altLang="en-US" sz="3600" dirty="0"/>
          </a:p>
        </p:txBody>
      </p:sp>
      <p:sp>
        <p:nvSpPr>
          <p:cNvPr id="5" name="文字方塊 4"/>
          <p:cNvSpPr txBox="1"/>
          <p:nvPr/>
        </p:nvSpPr>
        <p:spPr>
          <a:xfrm>
            <a:off x="467544" y="1412776"/>
            <a:ext cx="838842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First ML model we are going to play with is </a:t>
            </a:r>
            <a:r>
              <a:rPr lang="en-US" altLang="zh-TW" b="1" dirty="0">
                <a:hlinkClick r:id="rId3"/>
              </a:rPr>
              <a:t>CRF</a:t>
            </a:r>
            <a:r>
              <a:rPr lang="en-US" altLang="zh-TW" dirty="0"/>
              <a:t> - Conditional random fields (CRFs) are a class of </a:t>
            </a:r>
            <a:r>
              <a:rPr lang="en-US" altLang="zh-TW" dirty="0">
                <a:hlinkClick r:id="rId4"/>
              </a:rPr>
              <a:t>statistical modeling method </a:t>
            </a:r>
            <a:r>
              <a:rPr lang="en-US" altLang="zh-TW" dirty="0"/>
              <a:t>often applied in </a:t>
            </a:r>
            <a:r>
              <a:rPr lang="en-US" altLang="zh-TW" dirty="0">
                <a:hlinkClick r:id="rId5"/>
              </a:rPr>
              <a:t>pattern recognition </a:t>
            </a:r>
            <a:r>
              <a:rPr lang="en-US" altLang="zh-TW" dirty="0"/>
              <a:t>and </a:t>
            </a:r>
            <a:r>
              <a:rPr lang="en-US" altLang="zh-TW" dirty="0">
                <a:hlinkClick r:id="rId6"/>
              </a:rPr>
              <a:t>machine learning </a:t>
            </a:r>
            <a:r>
              <a:rPr lang="en-US" altLang="zh-TW" dirty="0"/>
              <a:t>and used for </a:t>
            </a:r>
            <a:r>
              <a:rPr lang="en-US" altLang="zh-TW" dirty="0">
                <a:hlinkClick r:id="rId7"/>
              </a:rPr>
              <a:t>structured prediction</a:t>
            </a:r>
            <a:r>
              <a:rPr lang="en-US" altLang="zh-TW" dirty="0"/>
              <a:t>. </a:t>
            </a:r>
          </a:p>
          <a:p>
            <a:endParaRPr lang="en-US" altLang="zh-TW" dirty="0"/>
          </a:p>
        </p:txBody>
      </p:sp>
      <p:pic>
        <p:nvPicPr>
          <p:cNvPr id="9" name="圖片 8">
            <a:extLst>
              <a:ext uri="{FF2B5EF4-FFF2-40B4-BE49-F238E27FC236}">
                <a16:creationId xmlns:a16="http://schemas.microsoft.com/office/drawing/2014/main" id="{FEAADE17-E048-43BE-8D3B-F0B00EF7D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4" y="2348881"/>
            <a:ext cx="8136904" cy="3933018"/>
          </a:xfrm>
          <a:prstGeom prst="rect">
            <a:avLst/>
          </a:prstGeom>
        </p:spPr>
      </p:pic>
      <p:grpSp>
        <p:nvGrpSpPr>
          <p:cNvPr id="16" name="群組 15">
            <a:extLst>
              <a:ext uri="{FF2B5EF4-FFF2-40B4-BE49-F238E27FC236}">
                <a16:creationId xmlns:a16="http://schemas.microsoft.com/office/drawing/2014/main" id="{E410FD08-547D-485E-BDE2-62BE788D9656}"/>
              </a:ext>
            </a:extLst>
          </p:cNvPr>
          <p:cNvGrpSpPr/>
          <p:nvPr/>
        </p:nvGrpSpPr>
        <p:grpSpPr>
          <a:xfrm>
            <a:off x="5366352" y="4941168"/>
            <a:ext cx="1131720" cy="692658"/>
            <a:chOff x="5401022" y="5427577"/>
            <a:chExt cx="1131720" cy="692658"/>
          </a:xfrm>
        </p:grpSpPr>
        <p:cxnSp>
          <p:nvCxnSpPr>
            <p:cNvPr id="12" name="直線接點 11">
              <a:extLst>
                <a:ext uri="{FF2B5EF4-FFF2-40B4-BE49-F238E27FC236}">
                  <a16:creationId xmlns:a16="http://schemas.microsoft.com/office/drawing/2014/main" id="{9F8EC8BA-CE4E-4867-A2FC-59A9100E41A8}"/>
                </a:ext>
              </a:extLst>
            </p:cNvPr>
            <p:cNvCxnSpPr>
              <a:cxnSpLocks/>
            </p:cNvCxnSpPr>
            <p:nvPr/>
          </p:nvCxnSpPr>
          <p:spPr>
            <a:xfrm>
              <a:off x="5436096" y="5805264"/>
              <a:ext cx="93610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0596B7E5-9DFC-445A-93F8-72316CA43902}"/>
                </a:ext>
              </a:extLst>
            </p:cNvPr>
            <p:cNvSpPr txBox="1"/>
            <p:nvPr/>
          </p:nvSpPr>
          <p:spPr>
            <a:xfrm>
              <a:off x="5401022" y="5812458"/>
              <a:ext cx="1131720" cy="307777"/>
            </a:xfrm>
            <a:prstGeom prst="rect">
              <a:avLst/>
            </a:prstGeom>
            <a:noFill/>
          </p:spPr>
          <p:txBody>
            <a:bodyPr wrap="none" rtlCol="0">
              <a:spAutoFit/>
            </a:bodyPr>
            <a:lstStyle/>
            <a:p>
              <a:r>
                <a:rPr lang="en-US" altLang="zh-TW" sz="1400" dirty="0"/>
                <a:t>Is_car_brand</a:t>
              </a:r>
              <a:endParaRPr lang="zh-TW" altLang="en-US" sz="1400" dirty="0"/>
            </a:p>
          </p:txBody>
        </p:sp>
        <p:sp>
          <p:nvSpPr>
            <p:cNvPr id="15" name="文字方塊 14">
              <a:extLst>
                <a:ext uri="{FF2B5EF4-FFF2-40B4-BE49-F238E27FC236}">
                  <a16:creationId xmlns:a16="http://schemas.microsoft.com/office/drawing/2014/main" id="{D665B096-BF58-427D-A478-5FA769CEDC71}"/>
                </a:ext>
              </a:extLst>
            </p:cNvPr>
            <p:cNvSpPr txBox="1"/>
            <p:nvPr/>
          </p:nvSpPr>
          <p:spPr>
            <a:xfrm>
              <a:off x="5735672" y="5427577"/>
              <a:ext cx="336952" cy="369332"/>
            </a:xfrm>
            <a:prstGeom prst="rect">
              <a:avLst/>
            </a:prstGeom>
            <a:noFill/>
          </p:spPr>
          <p:txBody>
            <a:bodyPr wrap="none" rtlCol="0">
              <a:spAutoFit/>
            </a:bodyPr>
            <a:lstStyle/>
            <a:p>
              <a:r>
                <a:rPr lang="en-US" altLang="zh-TW" b="1" dirty="0">
                  <a:solidFill>
                    <a:srgbClr val="FF0000"/>
                  </a:solidFill>
                </a:rPr>
                <a:t>O</a:t>
              </a:r>
              <a:endParaRPr lang="zh-TW" altLang="en-US" b="1" dirty="0">
                <a:solidFill>
                  <a:srgbClr val="FF0000"/>
                </a:solidFill>
              </a:endParaRPr>
            </a:p>
          </p:txBody>
        </p:sp>
      </p:grpSp>
      <p:grpSp>
        <p:nvGrpSpPr>
          <p:cNvPr id="17" name="群組 16">
            <a:extLst>
              <a:ext uri="{FF2B5EF4-FFF2-40B4-BE49-F238E27FC236}">
                <a16:creationId xmlns:a16="http://schemas.microsoft.com/office/drawing/2014/main" id="{379D5129-B022-42A8-AC77-378B0A5F0BB5}"/>
              </a:ext>
            </a:extLst>
          </p:cNvPr>
          <p:cNvGrpSpPr/>
          <p:nvPr/>
        </p:nvGrpSpPr>
        <p:grpSpPr>
          <a:xfrm>
            <a:off x="6518478" y="4941168"/>
            <a:ext cx="1131720" cy="692658"/>
            <a:chOff x="5401022" y="5427577"/>
            <a:chExt cx="1131720" cy="692658"/>
          </a:xfrm>
        </p:grpSpPr>
        <p:cxnSp>
          <p:nvCxnSpPr>
            <p:cNvPr id="18" name="直線接點 17">
              <a:extLst>
                <a:ext uri="{FF2B5EF4-FFF2-40B4-BE49-F238E27FC236}">
                  <a16:creationId xmlns:a16="http://schemas.microsoft.com/office/drawing/2014/main" id="{ACFDE3BC-D8E7-4F75-8E7C-8CDFE7B32A94}"/>
                </a:ext>
              </a:extLst>
            </p:cNvPr>
            <p:cNvCxnSpPr>
              <a:cxnSpLocks/>
            </p:cNvCxnSpPr>
            <p:nvPr/>
          </p:nvCxnSpPr>
          <p:spPr>
            <a:xfrm>
              <a:off x="5436096" y="5805264"/>
              <a:ext cx="93610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FB76D609-6E84-4834-A25F-FF7E173FBC4D}"/>
                </a:ext>
              </a:extLst>
            </p:cNvPr>
            <p:cNvSpPr txBox="1"/>
            <p:nvPr/>
          </p:nvSpPr>
          <p:spPr>
            <a:xfrm>
              <a:off x="5401022" y="5812458"/>
              <a:ext cx="1131720" cy="307777"/>
            </a:xfrm>
            <a:prstGeom prst="rect">
              <a:avLst/>
            </a:prstGeom>
            <a:noFill/>
          </p:spPr>
          <p:txBody>
            <a:bodyPr wrap="none" rtlCol="0">
              <a:spAutoFit/>
            </a:bodyPr>
            <a:lstStyle/>
            <a:p>
              <a:r>
                <a:rPr lang="en-US" altLang="zh-TW" sz="1400" dirty="0"/>
                <a:t>Is_car_brand</a:t>
              </a:r>
              <a:endParaRPr lang="zh-TW" altLang="en-US" sz="1400" dirty="0"/>
            </a:p>
          </p:txBody>
        </p:sp>
        <p:sp>
          <p:nvSpPr>
            <p:cNvPr id="20" name="文字方塊 19">
              <a:extLst>
                <a:ext uri="{FF2B5EF4-FFF2-40B4-BE49-F238E27FC236}">
                  <a16:creationId xmlns:a16="http://schemas.microsoft.com/office/drawing/2014/main" id="{30035F89-4E43-431A-885C-D5D79980DCE1}"/>
                </a:ext>
              </a:extLst>
            </p:cNvPr>
            <p:cNvSpPr txBox="1"/>
            <p:nvPr/>
          </p:nvSpPr>
          <p:spPr>
            <a:xfrm>
              <a:off x="5735672" y="5427577"/>
              <a:ext cx="306494" cy="369332"/>
            </a:xfrm>
            <a:prstGeom prst="rect">
              <a:avLst/>
            </a:prstGeom>
            <a:noFill/>
          </p:spPr>
          <p:txBody>
            <a:bodyPr wrap="none" rtlCol="0">
              <a:spAutoFit/>
            </a:bodyPr>
            <a:lstStyle/>
            <a:p>
              <a:r>
                <a:rPr lang="en-US" altLang="zh-TW" b="1" dirty="0">
                  <a:solidFill>
                    <a:srgbClr val="7030A0"/>
                  </a:solidFill>
                </a:rPr>
                <a:t>C</a:t>
              </a:r>
              <a:endParaRPr lang="zh-TW" altLang="en-US" b="1" dirty="0">
                <a:solidFill>
                  <a:srgbClr val="7030A0"/>
                </a:solidFill>
              </a:endParaRPr>
            </a:p>
          </p:txBody>
        </p:sp>
      </p:grpSp>
      <p:grpSp>
        <p:nvGrpSpPr>
          <p:cNvPr id="21" name="群組 20">
            <a:extLst>
              <a:ext uri="{FF2B5EF4-FFF2-40B4-BE49-F238E27FC236}">
                <a16:creationId xmlns:a16="http://schemas.microsoft.com/office/drawing/2014/main" id="{4645BD74-271C-4EAB-898A-5B0CE927EB56}"/>
              </a:ext>
            </a:extLst>
          </p:cNvPr>
          <p:cNvGrpSpPr/>
          <p:nvPr/>
        </p:nvGrpSpPr>
        <p:grpSpPr>
          <a:xfrm>
            <a:off x="7600578" y="4941168"/>
            <a:ext cx="1131720" cy="692658"/>
            <a:chOff x="5401022" y="5427577"/>
            <a:chExt cx="1131720" cy="692658"/>
          </a:xfrm>
        </p:grpSpPr>
        <p:cxnSp>
          <p:nvCxnSpPr>
            <p:cNvPr id="22" name="直線接點 21">
              <a:extLst>
                <a:ext uri="{FF2B5EF4-FFF2-40B4-BE49-F238E27FC236}">
                  <a16:creationId xmlns:a16="http://schemas.microsoft.com/office/drawing/2014/main" id="{3F7F0878-024D-40AE-8ED7-EA5DB08E5D67}"/>
                </a:ext>
              </a:extLst>
            </p:cNvPr>
            <p:cNvCxnSpPr>
              <a:cxnSpLocks/>
            </p:cNvCxnSpPr>
            <p:nvPr/>
          </p:nvCxnSpPr>
          <p:spPr>
            <a:xfrm>
              <a:off x="5436096" y="5805264"/>
              <a:ext cx="93610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4479A1FB-954F-4DFB-976C-E1CD008B7893}"/>
                </a:ext>
              </a:extLst>
            </p:cNvPr>
            <p:cNvSpPr txBox="1"/>
            <p:nvPr/>
          </p:nvSpPr>
          <p:spPr>
            <a:xfrm>
              <a:off x="5401022" y="5812458"/>
              <a:ext cx="1131720" cy="307777"/>
            </a:xfrm>
            <a:prstGeom prst="rect">
              <a:avLst/>
            </a:prstGeom>
            <a:noFill/>
          </p:spPr>
          <p:txBody>
            <a:bodyPr wrap="none" rtlCol="0">
              <a:spAutoFit/>
            </a:bodyPr>
            <a:lstStyle/>
            <a:p>
              <a:r>
                <a:rPr lang="en-US" altLang="zh-TW" sz="1400" dirty="0"/>
                <a:t>Is_car_brand</a:t>
              </a:r>
              <a:endParaRPr lang="zh-TW" altLang="en-US" sz="1400" dirty="0"/>
            </a:p>
          </p:txBody>
        </p:sp>
        <p:sp>
          <p:nvSpPr>
            <p:cNvPr id="24" name="文字方塊 23">
              <a:extLst>
                <a:ext uri="{FF2B5EF4-FFF2-40B4-BE49-F238E27FC236}">
                  <a16:creationId xmlns:a16="http://schemas.microsoft.com/office/drawing/2014/main" id="{578C21E2-31E2-4868-BF15-B23D78261118}"/>
                </a:ext>
              </a:extLst>
            </p:cNvPr>
            <p:cNvSpPr txBox="1"/>
            <p:nvPr/>
          </p:nvSpPr>
          <p:spPr>
            <a:xfrm>
              <a:off x="5735672" y="5427577"/>
              <a:ext cx="324128" cy="369332"/>
            </a:xfrm>
            <a:prstGeom prst="rect">
              <a:avLst/>
            </a:prstGeom>
            <a:noFill/>
          </p:spPr>
          <p:txBody>
            <a:bodyPr wrap="none" rtlCol="0">
              <a:spAutoFit/>
            </a:bodyPr>
            <a:lstStyle/>
            <a:p>
              <a:r>
                <a:rPr lang="en-US" altLang="zh-TW" b="1" dirty="0">
                  <a:solidFill>
                    <a:srgbClr val="00B050"/>
                  </a:solidFill>
                </a:rPr>
                <a:t>A</a:t>
              </a:r>
              <a:endParaRPr lang="zh-TW" altLang="en-US" b="1" dirty="0">
                <a:solidFill>
                  <a:srgbClr val="00B050"/>
                </a:solidFill>
              </a:endParaRPr>
            </a:p>
          </p:txBody>
        </p:sp>
      </p:grpSp>
      <p:sp>
        <p:nvSpPr>
          <p:cNvPr id="25" name="文字方塊 24">
            <a:extLst>
              <a:ext uri="{FF2B5EF4-FFF2-40B4-BE49-F238E27FC236}">
                <a16:creationId xmlns:a16="http://schemas.microsoft.com/office/drawing/2014/main" id="{101D4C8B-8734-4EEF-A0FC-0DD1970AD3BC}"/>
              </a:ext>
            </a:extLst>
          </p:cNvPr>
          <p:cNvSpPr txBox="1"/>
          <p:nvPr/>
        </p:nvSpPr>
        <p:spPr>
          <a:xfrm>
            <a:off x="5628795" y="5633826"/>
            <a:ext cx="606833" cy="276999"/>
          </a:xfrm>
          <a:prstGeom prst="rect">
            <a:avLst/>
          </a:prstGeom>
          <a:noFill/>
        </p:spPr>
        <p:txBody>
          <a:bodyPr wrap="none" rtlCol="0">
            <a:spAutoFit/>
          </a:bodyPr>
          <a:lstStyle/>
          <a:p>
            <a:r>
              <a:rPr lang="en-US" altLang="zh-TW" sz="1200" dirty="0">
                <a:solidFill>
                  <a:srgbClr val="FF0000"/>
                </a:solidFill>
              </a:rPr>
              <a:t>Others</a:t>
            </a:r>
            <a:endParaRPr lang="zh-TW" altLang="en-US" sz="1200" dirty="0">
              <a:solidFill>
                <a:srgbClr val="FF0000"/>
              </a:solidFill>
            </a:endParaRPr>
          </a:p>
        </p:txBody>
      </p:sp>
      <p:sp>
        <p:nvSpPr>
          <p:cNvPr id="26" name="文字方塊 25">
            <a:extLst>
              <a:ext uri="{FF2B5EF4-FFF2-40B4-BE49-F238E27FC236}">
                <a16:creationId xmlns:a16="http://schemas.microsoft.com/office/drawing/2014/main" id="{FFE8DB3F-5E8F-41E2-8A26-873AF1C16A74}"/>
              </a:ext>
            </a:extLst>
          </p:cNvPr>
          <p:cNvSpPr txBox="1"/>
          <p:nvPr/>
        </p:nvSpPr>
        <p:spPr>
          <a:xfrm>
            <a:off x="6587237" y="5641019"/>
            <a:ext cx="1162498" cy="276999"/>
          </a:xfrm>
          <a:prstGeom prst="rect">
            <a:avLst/>
          </a:prstGeom>
          <a:noFill/>
        </p:spPr>
        <p:txBody>
          <a:bodyPr wrap="none" rtlCol="0">
            <a:spAutoFit/>
          </a:bodyPr>
          <a:lstStyle/>
          <a:p>
            <a:r>
              <a:rPr lang="en-US" altLang="zh-TW" sz="1200" dirty="0">
                <a:solidFill>
                  <a:srgbClr val="7030A0"/>
                </a:solidFill>
              </a:rPr>
              <a:t>Car type/model</a:t>
            </a:r>
            <a:endParaRPr lang="zh-TW" altLang="en-US" sz="1200" dirty="0">
              <a:solidFill>
                <a:srgbClr val="7030A0"/>
              </a:solidFill>
            </a:endParaRPr>
          </a:p>
        </p:txBody>
      </p:sp>
      <p:sp>
        <p:nvSpPr>
          <p:cNvPr id="27" name="文字方塊 26">
            <a:extLst>
              <a:ext uri="{FF2B5EF4-FFF2-40B4-BE49-F238E27FC236}">
                <a16:creationId xmlns:a16="http://schemas.microsoft.com/office/drawing/2014/main" id="{4A0983F7-C8C9-496F-B353-27E631E7D90B}"/>
              </a:ext>
            </a:extLst>
          </p:cNvPr>
          <p:cNvSpPr txBox="1"/>
          <p:nvPr/>
        </p:nvSpPr>
        <p:spPr>
          <a:xfrm>
            <a:off x="7740970" y="5633825"/>
            <a:ext cx="1140056" cy="276999"/>
          </a:xfrm>
          <a:prstGeom prst="rect">
            <a:avLst/>
          </a:prstGeom>
          <a:noFill/>
        </p:spPr>
        <p:txBody>
          <a:bodyPr wrap="none" rtlCol="0">
            <a:spAutoFit/>
          </a:bodyPr>
          <a:lstStyle/>
          <a:p>
            <a:r>
              <a:rPr lang="en-US" altLang="zh-TW" sz="1200" dirty="0">
                <a:solidFill>
                  <a:srgbClr val="00B050"/>
                </a:solidFill>
              </a:rPr>
              <a:t>Car accessories</a:t>
            </a:r>
            <a:endParaRPr lang="zh-TW" altLang="en-US" sz="1200" dirty="0">
              <a:solidFill>
                <a:srgbClr val="00B050"/>
              </a:solidFill>
            </a:endParaRPr>
          </a:p>
        </p:txBody>
      </p:sp>
      <p:sp>
        <p:nvSpPr>
          <p:cNvPr id="28" name="文字方塊 27">
            <a:extLst>
              <a:ext uri="{FF2B5EF4-FFF2-40B4-BE49-F238E27FC236}">
                <a16:creationId xmlns:a16="http://schemas.microsoft.com/office/drawing/2014/main" id="{98A35A4B-42D4-4832-94C2-022DD79E9C92}"/>
              </a:ext>
            </a:extLst>
          </p:cNvPr>
          <p:cNvSpPr txBox="1"/>
          <p:nvPr/>
        </p:nvSpPr>
        <p:spPr>
          <a:xfrm>
            <a:off x="6248275" y="5134189"/>
            <a:ext cx="415498" cy="369332"/>
          </a:xfrm>
          <a:prstGeom prst="rect">
            <a:avLst/>
          </a:prstGeom>
          <a:noFill/>
        </p:spPr>
        <p:txBody>
          <a:bodyPr wrap="none" rtlCol="0">
            <a:spAutoFit/>
          </a:bodyPr>
          <a:lstStyle/>
          <a:p>
            <a:r>
              <a:rPr lang="zh-TW" altLang="en-US" b="1" dirty="0">
                <a:latin typeface="PMingLiU" panose="02020500000000000000" pitchFamily="18" charset="-120"/>
                <a:ea typeface="PMingLiU" panose="02020500000000000000" pitchFamily="18" charset="-120"/>
              </a:rPr>
              <a:t>，</a:t>
            </a:r>
            <a:endParaRPr lang="zh-TW" altLang="en-US" b="1" dirty="0"/>
          </a:p>
        </p:txBody>
      </p:sp>
      <p:sp>
        <p:nvSpPr>
          <p:cNvPr id="29" name="文字方塊 28">
            <a:extLst>
              <a:ext uri="{FF2B5EF4-FFF2-40B4-BE49-F238E27FC236}">
                <a16:creationId xmlns:a16="http://schemas.microsoft.com/office/drawing/2014/main" id="{775011E6-0F0B-4D16-AE62-5359ED04A2F7}"/>
              </a:ext>
            </a:extLst>
          </p:cNvPr>
          <p:cNvSpPr txBox="1"/>
          <p:nvPr/>
        </p:nvSpPr>
        <p:spPr>
          <a:xfrm>
            <a:off x="7372326" y="5145342"/>
            <a:ext cx="415498" cy="369332"/>
          </a:xfrm>
          <a:prstGeom prst="rect">
            <a:avLst/>
          </a:prstGeom>
          <a:noFill/>
        </p:spPr>
        <p:txBody>
          <a:bodyPr wrap="none" rtlCol="0">
            <a:spAutoFit/>
          </a:bodyPr>
          <a:lstStyle/>
          <a:p>
            <a:r>
              <a:rPr lang="zh-TW" altLang="en-US" b="1" dirty="0">
                <a:latin typeface="PMingLiU" panose="02020500000000000000" pitchFamily="18" charset="-120"/>
                <a:ea typeface="PMingLiU" panose="02020500000000000000" pitchFamily="18" charset="-120"/>
              </a:rPr>
              <a:t>，</a:t>
            </a:r>
            <a:endParaRPr lang="zh-TW" altLang="en-US" b="1" dirty="0"/>
          </a:p>
        </p:txBody>
      </p:sp>
      <p:sp>
        <p:nvSpPr>
          <p:cNvPr id="30" name="矩形 29">
            <a:extLst>
              <a:ext uri="{FF2B5EF4-FFF2-40B4-BE49-F238E27FC236}">
                <a16:creationId xmlns:a16="http://schemas.microsoft.com/office/drawing/2014/main" id="{187E4C74-8220-495D-8CED-C4187A3A6CFD}"/>
              </a:ext>
            </a:extLst>
          </p:cNvPr>
          <p:cNvSpPr/>
          <p:nvPr/>
        </p:nvSpPr>
        <p:spPr>
          <a:xfrm>
            <a:off x="755576" y="2852936"/>
            <a:ext cx="3816424" cy="21602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A378C199-9C54-4CCF-B1D2-8E6C4AD559B4}"/>
              </a:ext>
            </a:extLst>
          </p:cNvPr>
          <p:cNvSpPr/>
          <p:nvPr/>
        </p:nvSpPr>
        <p:spPr>
          <a:xfrm>
            <a:off x="5366351" y="4898888"/>
            <a:ext cx="3514675" cy="120032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接點: 弧形 32">
            <a:extLst>
              <a:ext uri="{FF2B5EF4-FFF2-40B4-BE49-F238E27FC236}">
                <a16:creationId xmlns:a16="http://schemas.microsoft.com/office/drawing/2014/main" id="{B3910BB2-EA4E-4303-8A8E-5D5A9867629B}"/>
              </a:ext>
            </a:extLst>
          </p:cNvPr>
          <p:cNvCxnSpPr>
            <a:stCxn id="30" idx="3"/>
            <a:endCxn id="31" idx="0"/>
          </p:cNvCxnSpPr>
          <p:nvPr/>
        </p:nvCxnSpPr>
        <p:spPr>
          <a:xfrm>
            <a:off x="4572000" y="2960948"/>
            <a:ext cx="2551689" cy="1937940"/>
          </a:xfrm>
          <a:prstGeom prst="curved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069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Practice – How to adopt ML</a:t>
            </a:r>
            <a:endParaRPr lang="zh-TW" altLang="en-US" sz="3600" dirty="0"/>
          </a:p>
        </p:txBody>
      </p:sp>
      <p:sp>
        <p:nvSpPr>
          <p:cNvPr id="5" name="文字方塊 4"/>
          <p:cNvSpPr txBox="1"/>
          <p:nvPr/>
        </p:nvSpPr>
        <p:spPr>
          <a:xfrm>
            <a:off x="467544" y="1412776"/>
            <a:ext cx="838842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Here we are going to use a </a:t>
            </a:r>
            <a:r>
              <a:rPr lang="en-US" altLang="zh-TW" b="1" dirty="0"/>
              <a:t>practical example to explain how we adopt ML to solve real world problems</a:t>
            </a:r>
            <a:r>
              <a:rPr lang="en-US" altLang="zh-TW" dirty="0"/>
              <a:t>. For our problem,  we want to implement a </a:t>
            </a:r>
            <a:r>
              <a:rPr lang="en-US" altLang="zh-TW" b="1" dirty="0">
                <a:solidFill>
                  <a:srgbClr val="0070C0"/>
                </a:solidFill>
              </a:rPr>
              <a:t>Classifier to handle the NER problem</a:t>
            </a:r>
            <a:r>
              <a:rPr lang="en-US" altLang="zh-TW" dirty="0"/>
              <a:t>:</a:t>
            </a:r>
          </a:p>
          <a:p>
            <a:endParaRPr lang="en-US" altLang="zh-TW"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501008"/>
            <a:ext cx="1351037" cy="1351037"/>
          </a:xfrm>
          <a:prstGeom prst="rect">
            <a:avLst/>
          </a:prstGeom>
        </p:spPr>
      </p:pic>
      <p:graphicFrame>
        <p:nvGraphicFramePr>
          <p:cNvPr id="7" name="資料庫圖表 6"/>
          <p:cNvGraphicFramePr/>
          <p:nvPr>
            <p:extLst>
              <p:ext uri="{D42A27DB-BD31-4B8C-83A1-F6EECF244321}">
                <p14:modId xmlns:p14="http://schemas.microsoft.com/office/powerpoint/2010/main" val="3576846605"/>
              </p:ext>
            </p:extLst>
          </p:nvPr>
        </p:nvGraphicFramePr>
        <p:xfrm>
          <a:off x="827584" y="2304256"/>
          <a:ext cx="6912768" cy="4509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圖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3608" y="5517232"/>
            <a:ext cx="1523767" cy="1150444"/>
          </a:xfrm>
          <a:prstGeom prst="rect">
            <a:avLst/>
          </a:prstGeom>
        </p:spPr>
      </p:pic>
      <p:pic>
        <p:nvPicPr>
          <p:cNvPr id="9" name="圖片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4168" y="5373216"/>
            <a:ext cx="1438686" cy="1303960"/>
          </a:xfrm>
          <a:prstGeom prst="rect">
            <a:avLst/>
          </a:prstGeom>
        </p:spPr>
      </p:pic>
      <p:pic>
        <p:nvPicPr>
          <p:cNvPr id="10" name="圖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60232" y="3645024"/>
            <a:ext cx="2318717" cy="835898"/>
          </a:xfrm>
          <a:prstGeom prst="rect">
            <a:avLst/>
          </a:prstGeom>
        </p:spPr>
      </p:pic>
    </p:spTree>
    <p:extLst>
      <p:ext uri="{BB962C8B-B14F-4D97-AF65-F5344CB8AC3E}">
        <p14:creationId xmlns:p14="http://schemas.microsoft.com/office/powerpoint/2010/main" val="154033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Data Source (reddit)</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The first step of ML is to </a:t>
            </a:r>
            <a:r>
              <a:rPr lang="en-US" altLang="zh-TW" sz="1800" b="1" dirty="0">
                <a:solidFill>
                  <a:srgbClr val="0070C0"/>
                </a:solidFill>
              </a:rPr>
              <a:t>Collect data,</a:t>
            </a:r>
            <a:r>
              <a:rPr lang="en-US" altLang="zh-TW" sz="1800" dirty="0"/>
              <a:t> </a:t>
            </a:r>
            <a:r>
              <a:rPr lang="en-US" altLang="zh-TW" sz="1800" b="1" dirty="0">
                <a:solidFill>
                  <a:srgbClr val="0070C0"/>
                </a:solidFill>
              </a:rPr>
              <a:t>Clean data and Label data </a:t>
            </a:r>
            <a:endParaRPr lang="en-US" altLang="zh-TW" sz="1800" dirty="0"/>
          </a:p>
          <a:p>
            <a:r>
              <a:rPr lang="en-US" altLang="zh-TW" sz="1800" dirty="0"/>
              <a:t>We collected data from DB of explorer1 which mainly came from </a:t>
            </a:r>
            <a:r>
              <a:rPr lang="en-US" altLang="zh-TW" sz="1800" b="1" dirty="0">
                <a:hlinkClick r:id="rId2"/>
              </a:rPr>
              <a:t>reddit</a:t>
            </a:r>
            <a:r>
              <a:rPr lang="en-US" altLang="zh-TW" sz="1800" dirty="0"/>
              <a:t>.</a:t>
            </a:r>
          </a:p>
          <a:p>
            <a:r>
              <a:rPr lang="en-US" altLang="zh-TW" sz="1800" dirty="0"/>
              <a:t>We manually labeled around 114 sentences.</a:t>
            </a:r>
          </a:p>
          <a:p>
            <a:r>
              <a:rPr lang="en-US" altLang="zh-TW" sz="1800" dirty="0"/>
              <a:t>Total 1,797 </a:t>
            </a:r>
            <a:r>
              <a:rPr lang="en-US" altLang="zh-TW" sz="1800" b="1" i="1" dirty="0">
                <a:solidFill>
                  <a:srgbClr val="FF0000"/>
                </a:solidFill>
              </a:rPr>
              <a:t>O</a:t>
            </a:r>
            <a:r>
              <a:rPr lang="en-US" altLang="zh-TW" sz="1800" dirty="0"/>
              <a:t> label(s); 147 </a:t>
            </a:r>
            <a:r>
              <a:rPr lang="en-US" altLang="zh-TW" sz="1800" b="1" i="1" dirty="0">
                <a:solidFill>
                  <a:srgbClr val="7030A0"/>
                </a:solidFill>
              </a:rPr>
              <a:t>C</a:t>
            </a:r>
            <a:r>
              <a:rPr lang="en-US" altLang="zh-TW" sz="1800" i="1" dirty="0"/>
              <a:t> </a:t>
            </a:r>
            <a:r>
              <a:rPr lang="en-US" altLang="zh-TW" sz="1800" dirty="0"/>
              <a:t>label(s) and 67 </a:t>
            </a:r>
            <a:r>
              <a:rPr lang="en-US" altLang="zh-TW" sz="1800" b="1" i="1" dirty="0">
                <a:solidFill>
                  <a:srgbClr val="00B050"/>
                </a:solidFill>
              </a:rPr>
              <a:t>A</a:t>
            </a:r>
            <a:r>
              <a:rPr lang="en-US" altLang="zh-TW" sz="1800" dirty="0"/>
              <a:t> label(s)</a:t>
            </a:r>
            <a:endParaRPr lang="zh-TW" altLang="en-US" sz="1800" dirty="0"/>
          </a:p>
        </p:txBody>
      </p:sp>
      <p:sp>
        <p:nvSpPr>
          <p:cNvPr id="4" name="文字方塊 3"/>
          <p:cNvSpPr txBox="1"/>
          <p:nvPr/>
        </p:nvSpPr>
        <p:spPr>
          <a:xfrm>
            <a:off x="899592" y="6453336"/>
            <a:ext cx="6068071" cy="338554"/>
          </a:xfrm>
          <a:prstGeom prst="rect">
            <a:avLst/>
          </a:prstGeom>
          <a:noFill/>
        </p:spPr>
        <p:txBody>
          <a:bodyPr wrap="none" rtlCol="0">
            <a:spAutoFit/>
          </a:bodyPr>
          <a:lstStyle/>
          <a:p>
            <a:r>
              <a:rPr lang="en-US" altLang="zh-TW" sz="1600" dirty="0"/>
              <a:t>(</a:t>
            </a:r>
            <a:r>
              <a:rPr lang="en-US" altLang="zh-TW" sz="1600" b="1" dirty="0"/>
              <a:t>Ref.</a:t>
            </a:r>
            <a:r>
              <a:rPr lang="en-US" altLang="zh-TW" sz="1600" dirty="0"/>
              <a:t> C:\John\EclipseNTU\GPhishing\GPhishing\src\tk\PTDown.groovy)</a:t>
            </a:r>
            <a:endParaRPr lang="zh-TW" altLang="en-US" sz="1600" dirty="0"/>
          </a:p>
        </p:txBody>
      </p:sp>
      <p:grpSp>
        <p:nvGrpSpPr>
          <p:cNvPr id="9" name="群組 8"/>
          <p:cNvGrpSpPr/>
          <p:nvPr/>
        </p:nvGrpSpPr>
        <p:grpSpPr>
          <a:xfrm>
            <a:off x="179512" y="188640"/>
            <a:ext cx="897006" cy="824997"/>
            <a:chOff x="2775402" y="1283"/>
            <a:chExt cx="1361963" cy="1361963"/>
          </a:xfrm>
        </p:grpSpPr>
        <p:sp>
          <p:nvSpPr>
            <p:cNvPr id="10" name="橢圓 9"/>
            <p:cNvSpPr/>
            <p:nvPr/>
          </p:nvSpPr>
          <p:spPr>
            <a:xfrm>
              <a:off x="2775402" y="1283"/>
              <a:ext cx="1361963" cy="1361963"/>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橢圓 4"/>
            <p:cNvSpPr/>
            <p:nvPr/>
          </p:nvSpPr>
          <p:spPr>
            <a:xfrm>
              <a:off x="2974857" y="200738"/>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100" kern="1200" dirty="0"/>
                <a:t>Feature Extraction</a:t>
              </a:r>
              <a:endParaRPr lang="zh-TW" altLang="en-US" sz="1100" kern="1200" dirty="0"/>
            </a:p>
          </p:txBody>
        </p:sp>
      </p:grpSp>
      <p:pic>
        <p:nvPicPr>
          <p:cNvPr id="12" name="圖片 11">
            <a:extLst>
              <a:ext uri="{FF2B5EF4-FFF2-40B4-BE49-F238E27FC236}">
                <a16:creationId xmlns:a16="http://schemas.microsoft.com/office/drawing/2014/main" id="{89350749-3063-42AF-A5BF-A74E75710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2936"/>
            <a:ext cx="9144000" cy="2839717"/>
          </a:xfrm>
          <a:prstGeom prst="rect">
            <a:avLst/>
          </a:prstGeom>
        </p:spPr>
      </p:pic>
      <p:cxnSp>
        <p:nvCxnSpPr>
          <p:cNvPr id="14" name="直線接點 13">
            <a:extLst>
              <a:ext uri="{FF2B5EF4-FFF2-40B4-BE49-F238E27FC236}">
                <a16:creationId xmlns:a16="http://schemas.microsoft.com/office/drawing/2014/main" id="{DC23D66E-FEE2-4D94-89FF-82E1E54A9276}"/>
              </a:ext>
            </a:extLst>
          </p:cNvPr>
          <p:cNvCxnSpPr/>
          <p:nvPr/>
        </p:nvCxnSpPr>
        <p:spPr>
          <a:xfrm>
            <a:off x="1907704" y="4180485"/>
            <a:ext cx="108012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D755E6BA-D400-49B7-8BCE-EB3A02875AD6}"/>
              </a:ext>
            </a:extLst>
          </p:cNvPr>
          <p:cNvCxnSpPr/>
          <p:nvPr/>
        </p:nvCxnSpPr>
        <p:spPr>
          <a:xfrm>
            <a:off x="1450504" y="3875685"/>
            <a:ext cx="108012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5BBC69D0-544C-47E2-A30E-42765ED160FF}"/>
              </a:ext>
            </a:extLst>
          </p:cNvPr>
          <p:cNvCxnSpPr>
            <a:cxnSpLocks/>
          </p:cNvCxnSpPr>
          <p:nvPr/>
        </p:nvCxnSpPr>
        <p:spPr>
          <a:xfrm>
            <a:off x="5436096" y="3748437"/>
            <a:ext cx="79208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758DE271-0F40-471F-A700-0198B953F7E7}"/>
              </a:ext>
            </a:extLst>
          </p:cNvPr>
          <p:cNvCxnSpPr>
            <a:cxnSpLocks/>
          </p:cNvCxnSpPr>
          <p:nvPr/>
        </p:nvCxnSpPr>
        <p:spPr>
          <a:xfrm>
            <a:off x="3298354" y="5237760"/>
            <a:ext cx="84159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0483A977-20C7-4AAA-8737-7F669946323A}"/>
              </a:ext>
            </a:extLst>
          </p:cNvPr>
          <p:cNvCxnSpPr>
            <a:cxnSpLocks/>
          </p:cNvCxnSpPr>
          <p:nvPr/>
        </p:nvCxnSpPr>
        <p:spPr>
          <a:xfrm>
            <a:off x="4879504" y="3447060"/>
            <a:ext cx="125228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D8B8A8CC-100D-4FA9-B1F1-05FA1C25672A}"/>
              </a:ext>
            </a:extLst>
          </p:cNvPr>
          <p:cNvCxnSpPr>
            <a:cxnSpLocks/>
          </p:cNvCxnSpPr>
          <p:nvPr/>
        </p:nvCxnSpPr>
        <p:spPr>
          <a:xfrm>
            <a:off x="2612554" y="3580410"/>
            <a:ext cx="116735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5095E4B4-5E9E-4519-881D-D8C88F2ADA8D}"/>
              </a:ext>
            </a:extLst>
          </p:cNvPr>
          <p:cNvCxnSpPr>
            <a:cxnSpLocks/>
          </p:cNvCxnSpPr>
          <p:nvPr/>
        </p:nvCxnSpPr>
        <p:spPr>
          <a:xfrm>
            <a:off x="5241454" y="4637685"/>
            <a:ext cx="105873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7908216F-19F9-4E1D-B582-E78CF82CA8C7}"/>
              </a:ext>
            </a:extLst>
          </p:cNvPr>
          <p:cNvCxnSpPr>
            <a:cxnSpLocks/>
          </p:cNvCxnSpPr>
          <p:nvPr/>
        </p:nvCxnSpPr>
        <p:spPr>
          <a:xfrm>
            <a:off x="3584104" y="4790085"/>
            <a:ext cx="33982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5D9AC173-7278-40FF-A76B-2E8C4E1B060E}"/>
              </a:ext>
            </a:extLst>
          </p:cNvPr>
          <p:cNvCxnSpPr>
            <a:cxnSpLocks/>
          </p:cNvCxnSpPr>
          <p:nvPr/>
        </p:nvCxnSpPr>
        <p:spPr>
          <a:xfrm>
            <a:off x="2758133" y="4637685"/>
            <a:ext cx="1423342" cy="30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15381241-AD31-42A9-82C0-2705483D9F0E}"/>
              </a:ext>
            </a:extLst>
          </p:cNvPr>
          <p:cNvCxnSpPr>
            <a:cxnSpLocks/>
          </p:cNvCxnSpPr>
          <p:nvPr/>
        </p:nvCxnSpPr>
        <p:spPr>
          <a:xfrm>
            <a:off x="1393354" y="5542560"/>
            <a:ext cx="113727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5A4448ED-AE55-465E-A2F9-F33F195DF10E}"/>
              </a:ext>
            </a:extLst>
          </p:cNvPr>
          <p:cNvCxnSpPr>
            <a:cxnSpLocks/>
          </p:cNvCxnSpPr>
          <p:nvPr/>
        </p:nvCxnSpPr>
        <p:spPr>
          <a:xfrm>
            <a:off x="1450504" y="5708652"/>
            <a:ext cx="218539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5DA8B704-46DD-4311-8AF9-2F693F0F9A14}"/>
              </a:ext>
            </a:extLst>
          </p:cNvPr>
          <p:cNvCxnSpPr>
            <a:cxnSpLocks/>
          </p:cNvCxnSpPr>
          <p:nvPr/>
        </p:nvCxnSpPr>
        <p:spPr>
          <a:xfrm>
            <a:off x="4112121" y="4958112"/>
            <a:ext cx="125196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B0708442-8DA5-44BE-BA91-A9BADA0C8AC9}"/>
              </a:ext>
            </a:extLst>
          </p:cNvPr>
          <p:cNvCxnSpPr>
            <a:cxnSpLocks/>
          </p:cNvCxnSpPr>
          <p:nvPr/>
        </p:nvCxnSpPr>
        <p:spPr>
          <a:xfrm>
            <a:off x="1783879" y="4923435"/>
            <a:ext cx="62788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F3AD96AD-B5EF-4853-B1CE-6244BAD46D6A}"/>
              </a:ext>
            </a:extLst>
          </p:cNvPr>
          <p:cNvCxnSpPr>
            <a:cxnSpLocks/>
          </p:cNvCxnSpPr>
          <p:nvPr/>
        </p:nvCxnSpPr>
        <p:spPr>
          <a:xfrm>
            <a:off x="1393354" y="5116589"/>
            <a:ext cx="65836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E9DDF603-5D92-403E-8357-653BE115280D}"/>
              </a:ext>
            </a:extLst>
          </p:cNvPr>
          <p:cNvCxnSpPr>
            <a:cxnSpLocks/>
          </p:cNvCxnSpPr>
          <p:nvPr/>
        </p:nvCxnSpPr>
        <p:spPr>
          <a:xfrm>
            <a:off x="4765204" y="3580410"/>
            <a:ext cx="95892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977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Machine Learning Toolkit</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Then we have to decide which </a:t>
            </a:r>
            <a:r>
              <a:rPr lang="en-US" altLang="zh-TW" sz="1800" b="1" dirty="0">
                <a:solidFill>
                  <a:srgbClr val="0070C0"/>
                </a:solidFill>
              </a:rPr>
              <a:t>machine learning toolkit </a:t>
            </a:r>
            <a:r>
              <a:rPr lang="en-US" altLang="zh-TW" sz="1800" dirty="0"/>
              <a:t>to use and translate our raw data into corresponding training/testing data which can be fed into it.</a:t>
            </a:r>
          </a:p>
          <a:p>
            <a:r>
              <a:rPr lang="en-US" altLang="zh-TW" sz="1800" dirty="0"/>
              <a:t>Here we chose </a:t>
            </a:r>
            <a:r>
              <a:rPr lang="en-US" altLang="zh-TW" sz="1800" b="1" dirty="0">
                <a:hlinkClick r:id="rId3"/>
              </a:rPr>
              <a:t>sklearn-crfsuite</a:t>
            </a:r>
            <a:r>
              <a:rPr lang="en-US" altLang="zh-TW" sz="1800" dirty="0"/>
              <a:t> as our machine learning toolkit which is written in Python, as most of us are familiar with Python.</a:t>
            </a:r>
            <a:endParaRPr lang="zh-TW" altLang="en-US" sz="1800" dirty="0"/>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2294954"/>
            <a:ext cx="6821755" cy="4662438"/>
          </a:xfrm>
          <a:prstGeom prst="rect">
            <a:avLst/>
          </a:prstGeom>
        </p:spPr>
      </p:pic>
      <p:grpSp>
        <p:nvGrpSpPr>
          <p:cNvPr id="5" name="群組 4"/>
          <p:cNvGrpSpPr/>
          <p:nvPr/>
        </p:nvGrpSpPr>
        <p:grpSpPr>
          <a:xfrm>
            <a:off x="61969" y="164976"/>
            <a:ext cx="897006" cy="897006"/>
            <a:chOff x="3797141" y="3145872"/>
            <a:chExt cx="1361963" cy="1361963"/>
          </a:xfrm>
        </p:grpSpPr>
        <p:sp>
          <p:nvSpPr>
            <p:cNvPr id="6" name="橢圓 5"/>
            <p:cNvSpPr/>
            <p:nvPr/>
          </p:nvSpPr>
          <p:spPr>
            <a:xfrm>
              <a:off x="3797141" y="3145872"/>
              <a:ext cx="1361963" cy="1361963"/>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橢圓 4"/>
            <p:cNvSpPr/>
            <p:nvPr/>
          </p:nvSpPr>
          <p:spPr>
            <a:xfrm>
              <a:off x="3996596"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Training</a:t>
              </a:r>
              <a:endParaRPr lang="zh-TW" altLang="en-US" sz="1200" kern="1200" dirty="0"/>
            </a:p>
          </p:txBody>
        </p:sp>
      </p:grpSp>
    </p:spTree>
    <p:extLst>
      <p:ext uri="{BB962C8B-B14F-4D97-AF65-F5344CB8AC3E}">
        <p14:creationId xmlns:p14="http://schemas.microsoft.com/office/powerpoint/2010/main" val="3422643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768E112-3FEC-42E0-B3CC-940F0C7E1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279" y="2820002"/>
            <a:ext cx="2772199" cy="3886029"/>
          </a:xfrm>
          <a:prstGeom prst="rect">
            <a:avLst/>
          </a:prstGeom>
        </p:spPr>
      </p:pic>
      <p:sp>
        <p:nvSpPr>
          <p:cNvPr id="2" name="標題 1"/>
          <p:cNvSpPr>
            <a:spLocks noGrp="1"/>
          </p:cNvSpPr>
          <p:nvPr>
            <p:ph type="title"/>
          </p:nvPr>
        </p:nvSpPr>
        <p:spPr/>
        <p:txBody>
          <a:bodyPr>
            <a:normAutofit/>
          </a:bodyPr>
          <a:lstStyle/>
          <a:p>
            <a:r>
              <a:rPr lang="en-US" altLang="zh-TW" sz="3600" dirty="0"/>
              <a:t>Feature Engineering</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We develop a function “crf_features” to extract features from sentences. Let’s check out how a sentence is translated into features that can be used by CRF:</a:t>
            </a:r>
            <a:endParaRPr lang="zh-TW" altLang="en-US" sz="1800" dirty="0"/>
          </a:p>
        </p:txBody>
      </p:sp>
      <p:grpSp>
        <p:nvGrpSpPr>
          <p:cNvPr id="15" name="群組 14"/>
          <p:cNvGrpSpPr/>
          <p:nvPr/>
        </p:nvGrpSpPr>
        <p:grpSpPr>
          <a:xfrm>
            <a:off x="179512" y="188640"/>
            <a:ext cx="897006" cy="824997"/>
            <a:chOff x="2775402" y="1283"/>
            <a:chExt cx="1361963" cy="1361963"/>
          </a:xfrm>
        </p:grpSpPr>
        <p:sp>
          <p:nvSpPr>
            <p:cNvPr id="16" name="橢圓 15"/>
            <p:cNvSpPr/>
            <p:nvPr/>
          </p:nvSpPr>
          <p:spPr>
            <a:xfrm>
              <a:off x="2775402" y="1283"/>
              <a:ext cx="1361963" cy="1361963"/>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7" name="橢圓 4"/>
            <p:cNvSpPr/>
            <p:nvPr/>
          </p:nvSpPr>
          <p:spPr>
            <a:xfrm>
              <a:off x="2974857" y="200738"/>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100" kern="1200" dirty="0"/>
                <a:t>Feature Extraction</a:t>
              </a:r>
              <a:endParaRPr lang="zh-TW" altLang="en-US" sz="1100" kern="1200" dirty="0"/>
            </a:p>
          </p:txBody>
        </p:sp>
      </p:grpSp>
      <p:sp>
        <p:nvSpPr>
          <p:cNvPr id="22" name="文字方塊 21">
            <a:extLst>
              <a:ext uri="{FF2B5EF4-FFF2-40B4-BE49-F238E27FC236}">
                <a16:creationId xmlns:a16="http://schemas.microsoft.com/office/drawing/2014/main" id="{240E3F41-9E27-4F60-8CC9-CB4732B586CF}"/>
              </a:ext>
            </a:extLst>
          </p:cNvPr>
          <p:cNvSpPr txBox="1"/>
          <p:nvPr/>
        </p:nvSpPr>
        <p:spPr>
          <a:xfrm>
            <a:off x="456431" y="1700808"/>
            <a:ext cx="8081251" cy="307777"/>
          </a:xfrm>
          <a:prstGeom prst="rect">
            <a:avLst/>
          </a:prstGeom>
          <a:noFill/>
        </p:spPr>
        <p:txBody>
          <a:bodyPr wrap="none" rtlCol="0">
            <a:spAutoFit/>
          </a:bodyPr>
          <a:lstStyle/>
          <a:p>
            <a:r>
              <a:rPr lang="en-US" altLang="zh-TW" sz="1400" b="1" dirty="0"/>
              <a:t>Sent: </a:t>
            </a:r>
            <a:r>
              <a:rPr lang="en-US" altLang="zh-TW" sz="1400" dirty="0"/>
              <a:t>Mine is a </a:t>
            </a:r>
            <a:r>
              <a:rPr lang="en-US" altLang="zh-TW" sz="1400" dirty="0">
                <a:solidFill>
                  <a:srgbClr val="7030A0"/>
                </a:solidFill>
              </a:rPr>
              <a:t>Nissan\_h Frontier\_h</a:t>
            </a:r>
            <a:r>
              <a:rPr lang="en-US" altLang="zh-TW" sz="1400" dirty="0"/>
              <a:t> with an aftermarket </a:t>
            </a:r>
            <a:r>
              <a:rPr lang="en-US" altLang="zh-TW" sz="1400" dirty="0">
                <a:solidFill>
                  <a:srgbClr val="00B050"/>
                </a:solidFill>
              </a:rPr>
              <a:t>Kenwood\_a touchscreen\_a radio\_a</a:t>
            </a:r>
            <a:r>
              <a:rPr lang="en-US" altLang="zh-TW" sz="1400" dirty="0"/>
              <a:t> by the way.</a:t>
            </a:r>
            <a:endParaRPr lang="zh-TW" altLang="en-US" sz="1400" dirty="0"/>
          </a:p>
        </p:txBody>
      </p:sp>
      <p:sp>
        <p:nvSpPr>
          <p:cNvPr id="24" name="文字方塊 23">
            <a:extLst>
              <a:ext uri="{FF2B5EF4-FFF2-40B4-BE49-F238E27FC236}">
                <a16:creationId xmlns:a16="http://schemas.microsoft.com/office/drawing/2014/main" id="{BCF3C3E7-3761-4842-9BC9-471B5B04AA10}"/>
              </a:ext>
            </a:extLst>
          </p:cNvPr>
          <p:cNvSpPr txBox="1"/>
          <p:nvPr/>
        </p:nvSpPr>
        <p:spPr>
          <a:xfrm>
            <a:off x="179512" y="2378790"/>
            <a:ext cx="8951489" cy="523220"/>
          </a:xfrm>
          <a:prstGeom prst="rect">
            <a:avLst/>
          </a:prstGeom>
          <a:noFill/>
        </p:spPr>
        <p:txBody>
          <a:bodyPr wrap="none" rtlCol="0">
            <a:spAutoFit/>
          </a:bodyPr>
          <a:lstStyle/>
          <a:p>
            <a:r>
              <a:rPr lang="en-US" altLang="zh-TW" sz="1400" b="1" dirty="0"/>
              <a:t>words:</a:t>
            </a:r>
            <a:r>
              <a:rPr lang="en-US" altLang="zh-TW" sz="1400" dirty="0"/>
              <a:t> ['Mine', 'is', 'a', '</a:t>
            </a:r>
            <a:r>
              <a:rPr lang="en-US" altLang="zh-TW" sz="1400" b="1" dirty="0">
                <a:solidFill>
                  <a:srgbClr val="7030A0"/>
                </a:solidFill>
              </a:rPr>
              <a:t>Nissan</a:t>
            </a:r>
            <a:r>
              <a:rPr lang="en-US" altLang="zh-TW" sz="1400" dirty="0"/>
              <a:t>', '</a:t>
            </a:r>
            <a:r>
              <a:rPr lang="en-US" altLang="zh-TW" sz="1400" b="1" dirty="0">
                <a:solidFill>
                  <a:srgbClr val="7030A0"/>
                </a:solidFill>
              </a:rPr>
              <a:t>Frontier</a:t>
            </a:r>
            <a:r>
              <a:rPr lang="en-US" altLang="zh-TW" sz="1400" dirty="0"/>
              <a:t>', 'with', 'an', 'aftermarket', '</a:t>
            </a:r>
            <a:r>
              <a:rPr lang="en-US" altLang="zh-TW" sz="1400" b="1" dirty="0">
                <a:solidFill>
                  <a:srgbClr val="00B050"/>
                </a:solidFill>
              </a:rPr>
              <a:t>Kenwood</a:t>
            </a:r>
            <a:r>
              <a:rPr lang="en-US" altLang="zh-TW" sz="1400" dirty="0"/>
              <a:t>', '</a:t>
            </a:r>
            <a:r>
              <a:rPr lang="en-US" altLang="zh-TW" sz="1400" b="1" dirty="0">
                <a:solidFill>
                  <a:srgbClr val="00B050"/>
                </a:solidFill>
              </a:rPr>
              <a:t>touchscreen</a:t>
            </a:r>
            <a:r>
              <a:rPr lang="en-US" altLang="zh-TW" sz="1400" dirty="0"/>
              <a:t>', '</a:t>
            </a:r>
            <a:r>
              <a:rPr lang="en-US" altLang="zh-TW" sz="1400" b="1" dirty="0">
                <a:solidFill>
                  <a:srgbClr val="00B050"/>
                </a:solidFill>
              </a:rPr>
              <a:t>radio</a:t>
            </a:r>
            <a:r>
              <a:rPr lang="en-US" altLang="zh-TW" sz="1400" dirty="0"/>
              <a:t>', 'by', 'the', 'way', '.']</a:t>
            </a:r>
          </a:p>
          <a:p>
            <a:r>
              <a:rPr lang="en-US" altLang="zh-TW" sz="1400" b="1" dirty="0"/>
              <a:t>labels: </a:t>
            </a:r>
            <a:r>
              <a:rPr lang="en-US" altLang="zh-TW" sz="1400" dirty="0"/>
              <a:t>['o', 'o', 'o', '</a:t>
            </a:r>
            <a:r>
              <a:rPr lang="en-US" altLang="zh-TW" sz="1400" b="1" dirty="0">
                <a:solidFill>
                  <a:srgbClr val="7030A0"/>
                </a:solidFill>
              </a:rPr>
              <a:t>c</a:t>
            </a:r>
            <a:r>
              <a:rPr lang="en-US" altLang="zh-TW" sz="1400" dirty="0"/>
              <a:t>', '</a:t>
            </a:r>
            <a:r>
              <a:rPr lang="en-US" altLang="zh-TW" sz="1400" b="1" dirty="0">
                <a:solidFill>
                  <a:srgbClr val="7030A0"/>
                </a:solidFill>
              </a:rPr>
              <a:t>c</a:t>
            </a:r>
            <a:r>
              <a:rPr lang="en-US" altLang="zh-TW" sz="1400" dirty="0"/>
              <a:t>', 'o', 'o', 'o', '</a:t>
            </a:r>
            <a:r>
              <a:rPr lang="en-US" altLang="zh-TW" sz="1400" b="1" dirty="0">
                <a:solidFill>
                  <a:srgbClr val="00B050"/>
                </a:solidFill>
              </a:rPr>
              <a:t>a</a:t>
            </a:r>
            <a:r>
              <a:rPr lang="en-US" altLang="zh-TW" sz="1400" dirty="0"/>
              <a:t>', '</a:t>
            </a:r>
            <a:r>
              <a:rPr lang="en-US" altLang="zh-TW" sz="1400" b="1" dirty="0">
                <a:solidFill>
                  <a:srgbClr val="00B050"/>
                </a:solidFill>
              </a:rPr>
              <a:t>a</a:t>
            </a:r>
            <a:r>
              <a:rPr lang="en-US" altLang="zh-TW" sz="1400" dirty="0"/>
              <a:t>', '</a:t>
            </a:r>
            <a:r>
              <a:rPr lang="en-US" altLang="zh-TW" sz="1400" b="1" dirty="0">
                <a:solidFill>
                  <a:srgbClr val="00B050"/>
                </a:solidFill>
              </a:rPr>
              <a:t>a</a:t>
            </a:r>
            <a:r>
              <a:rPr lang="en-US" altLang="zh-TW" sz="1400" dirty="0"/>
              <a:t>', 'o', 'o', 'o', 'o']</a:t>
            </a:r>
            <a:endParaRPr lang="zh-TW" altLang="en-US" sz="1400" dirty="0"/>
          </a:p>
        </p:txBody>
      </p:sp>
      <p:sp>
        <p:nvSpPr>
          <p:cNvPr id="28" name="矩形 27">
            <a:extLst>
              <a:ext uri="{FF2B5EF4-FFF2-40B4-BE49-F238E27FC236}">
                <a16:creationId xmlns:a16="http://schemas.microsoft.com/office/drawing/2014/main" id="{199373DA-0222-4462-B635-415403A7C394}"/>
              </a:ext>
            </a:extLst>
          </p:cNvPr>
          <p:cNvSpPr/>
          <p:nvPr/>
        </p:nvSpPr>
        <p:spPr>
          <a:xfrm>
            <a:off x="172877" y="3913943"/>
            <a:ext cx="207621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TW" sz="5400" b="1" cap="none" spc="0" dirty="0">
                <a:ln/>
                <a:solidFill>
                  <a:schemeClr val="accent4"/>
                </a:solidFill>
                <a:effectLst/>
              </a:rPr>
              <a:t>Nissan</a:t>
            </a:r>
            <a:endParaRPr lang="zh-TW" altLang="en-US" sz="5400" b="1" cap="none" spc="0" dirty="0">
              <a:ln/>
              <a:solidFill>
                <a:schemeClr val="accent4"/>
              </a:solidFill>
              <a:effectLst/>
            </a:endParaRPr>
          </a:p>
        </p:txBody>
      </p:sp>
      <p:sp>
        <p:nvSpPr>
          <p:cNvPr id="29" name="矩形 28">
            <a:extLst>
              <a:ext uri="{FF2B5EF4-FFF2-40B4-BE49-F238E27FC236}">
                <a16:creationId xmlns:a16="http://schemas.microsoft.com/office/drawing/2014/main" id="{91D2D500-9158-4512-AE27-883BB95514DF}"/>
              </a:ext>
            </a:extLst>
          </p:cNvPr>
          <p:cNvSpPr/>
          <p:nvPr/>
        </p:nvSpPr>
        <p:spPr>
          <a:xfrm>
            <a:off x="1907704" y="2378790"/>
            <a:ext cx="648072" cy="261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接點: 弧形 30">
            <a:extLst>
              <a:ext uri="{FF2B5EF4-FFF2-40B4-BE49-F238E27FC236}">
                <a16:creationId xmlns:a16="http://schemas.microsoft.com/office/drawing/2014/main" id="{E0987AEE-2C07-41C9-9D43-0F0151A469C3}"/>
              </a:ext>
            </a:extLst>
          </p:cNvPr>
          <p:cNvCxnSpPr>
            <a:cxnSpLocks/>
            <a:stCxn id="29" idx="1"/>
            <a:endCxn id="28" idx="0"/>
          </p:cNvCxnSpPr>
          <p:nvPr/>
        </p:nvCxnSpPr>
        <p:spPr>
          <a:xfrm rot="10800000" flipV="1">
            <a:off x="1210982" y="2509585"/>
            <a:ext cx="696722" cy="1404358"/>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圖片 33">
            <a:extLst>
              <a:ext uri="{FF2B5EF4-FFF2-40B4-BE49-F238E27FC236}">
                <a16:creationId xmlns:a16="http://schemas.microsoft.com/office/drawing/2014/main" id="{C5CA033F-49D4-493F-9F4E-04F80264F2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7835" y="3625452"/>
            <a:ext cx="2905438" cy="1404359"/>
          </a:xfrm>
          <a:prstGeom prst="rect">
            <a:avLst/>
          </a:prstGeom>
        </p:spPr>
      </p:pic>
      <p:sp>
        <p:nvSpPr>
          <p:cNvPr id="36" name="箭號: 向右 35">
            <a:extLst>
              <a:ext uri="{FF2B5EF4-FFF2-40B4-BE49-F238E27FC236}">
                <a16:creationId xmlns:a16="http://schemas.microsoft.com/office/drawing/2014/main" id="{B254CD9B-A7B5-46CC-86A3-A57393442B22}"/>
              </a:ext>
            </a:extLst>
          </p:cNvPr>
          <p:cNvSpPr/>
          <p:nvPr/>
        </p:nvSpPr>
        <p:spPr>
          <a:xfrm>
            <a:off x="2339752" y="4293096"/>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箭號: 向右 36">
            <a:extLst>
              <a:ext uri="{FF2B5EF4-FFF2-40B4-BE49-F238E27FC236}">
                <a16:creationId xmlns:a16="http://schemas.microsoft.com/office/drawing/2014/main" id="{229FF4CA-5EC2-4C7B-9842-D6AFAC181E60}"/>
              </a:ext>
            </a:extLst>
          </p:cNvPr>
          <p:cNvSpPr/>
          <p:nvPr/>
        </p:nvSpPr>
        <p:spPr>
          <a:xfrm>
            <a:off x="6143751" y="4293096"/>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箭號: 向下 37">
            <a:extLst>
              <a:ext uri="{FF2B5EF4-FFF2-40B4-BE49-F238E27FC236}">
                <a16:creationId xmlns:a16="http://schemas.microsoft.com/office/drawing/2014/main" id="{D2F31410-E886-4317-AFE0-7E356FD2EFE3}"/>
              </a:ext>
            </a:extLst>
          </p:cNvPr>
          <p:cNvSpPr/>
          <p:nvPr/>
        </p:nvSpPr>
        <p:spPr>
          <a:xfrm>
            <a:off x="3779912" y="2008585"/>
            <a:ext cx="288032" cy="3702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6E3FFD2D-E214-4288-B964-D08C91D4F171}"/>
              </a:ext>
            </a:extLst>
          </p:cNvPr>
          <p:cNvSpPr txBox="1"/>
          <p:nvPr/>
        </p:nvSpPr>
        <p:spPr>
          <a:xfrm>
            <a:off x="4098018" y="2009458"/>
            <a:ext cx="3744423" cy="369332"/>
          </a:xfrm>
          <a:prstGeom prst="rect">
            <a:avLst/>
          </a:prstGeom>
          <a:noFill/>
        </p:spPr>
        <p:txBody>
          <a:bodyPr wrap="none" rtlCol="0">
            <a:spAutoFit/>
          </a:bodyPr>
          <a:lstStyle/>
          <a:p>
            <a:r>
              <a:rPr lang="en-US" altLang="zh-TW" b="1" dirty="0">
                <a:solidFill>
                  <a:srgbClr val="002060"/>
                </a:solidFill>
              </a:rPr>
              <a:t>1. Separate features and target labels</a:t>
            </a:r>
            <a:endParaRPr lang="zh-TW" altLang="en-US" b="1" dirty="0">
              <a:solidFill>
                <a:srgbClr val="002060"/>
              </a:solidFill>
            </a:endParaRPr>
          </a:p>
        </p:txBody>
      </p:sp>
      <p:sp>
        <p:nvSpPr>
          <p:cNvPr id="40" name="文字方塊 39">
            <a:extLst>
              <a:ext uri="{FF2B5EF4-FFF2-40B4-BE49-F238E27FC236}">
                <a16:creationId xmlns:a16="http://schemas.microsoft.com/office/drawing/2014/main" id="{DB239E16-2A94-488D-9E10-E43E951B61F9}"/>
              </a:ext>
            </a:extLst>
          </p:cNvPr>
          <p:cNvSpPr txBox="1"/>
          <p:nvPr/>
        </p:nvSpPr>
        <p:spPr>
          <a:xfrm>
            <a:off x="3411698" y="5111229"/>
            <a:ext cx="2163669" cy="369332"/>
          </a:xfrm>
          <a:prstGeom prst="rect">
            <a:avLst/>
          </a:prstGeom>
          <a:noFill/>
        </p:spPr>
        <p:txBody>
          <a:bodyPr wrap="none" rtlCol="0">
            <a:spAutoFit/>
          </a:bodyPr>
          <a:lstStyle/>
          <a:p>
            <a:r>
              <a:rPr lang="en-US" altLang="zh-TW" b="1" dirty="0">
                <a:solidFill>
                  <a:srgbClr val="002060"/>
                </a:solidFill>
              </a:rPr>
              <a:t>2. Feature extraction</a:t>
            </a:r>
            <a:endParaRPr lang="zh-TW" altLang="en-US" b="1" dirty="0">
              <a:solidFill>
                <a:srgbClr val="002060"/>
              </a:solidFill>
            </a:endParaRPr>
          </a:p>
        </p:txBody>
      </p:sp>
    </p:spTree>
    <p:extLst>
      <p:ext uri="{BB962C8B-B14F-4D97-AF65-F5344CB8AC3E}">
        <p14:creationId xmlns:p14="http://schemas.microsoft.com/office/powerpoint/2010/main" val="845377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Training &amp; Testing</a:t>
            </a:r>
            <a:endParaRPr lang="zh-TW" altLang="en-US" sz="3600" dirty="0"/>
          </a:p>
        </p:txBody>
      </p:sp>
      <p:sp>
        <p:nvSpPr>
          <p:cNvPr id="3" name="內容版面配置區 2"/>
          <p:cNvSpPr>
            <a:spLocks noGrp="1"/>
          </p:cNvSpPr>
          <p:nvPr>
            <p:ph idx="1"/>
          </p:nvPr>
        </p:nvSpPr>
        <p:spPr>
          <a:xfrm>
            <a:off x="457200" y="1124744"/>
            <a:ext cx="8624034" cy="5001419"/>
          </a:xfrm>
        </p:spPr>
        <p:txBody>
          <a:bodyPr>
            <a:normAutofit/>
          </a:bodyPr>
          <a:lstStyle/>
          <a:p>
            <a:r>
              <a:rPr lang="en-US" altLang="zh-TW" sz="1800" dirty="0"/>
              <a:t>Let’s check some statistic information of our data:</a:t>
            </a:r>
          </a:p>
          <a:p>
            <a:pPr lvl="1"/>
            <a:r>
              <a:rPr lang="en-US" altLang="zh-TW" sz="1600" dirty="0"/>
              <a:t>880 sentences</a:t>
            </a:r>
          </a:p>
          <a:p>
            <a:pPr lvl="1"/>
            <a:r>
              <a:rPr lang="en-US" altLang="zh-TW" sz="1600" dirty="0"/>
              <a:t>Total 2,887 o label(s); 246 c label(s) and 109 a label(s)</a:t>
            </a:r>
          </a:p>
          <a:p>
            <a:pPr lvl="1"/>
            <a:r>
              <a:rPr lang="en-US" altLang="zh-TW" sz="1600" dirty="0"/>
              <a:t>Label=c (Car); Label=a (Accessories); Label=o (Others)</a:t>
            </a:r>
          </a:p>
          <a:p>
            <a:r>
              <a:rPr lang="en-US" altLang="zh-TW" sz="1800" dirty="0"/>
              <a:t>Below is the hyperparameters used in CRF training (</a:t>
            </a:r>
            <a:r>
              <a:rPr lang="en-US" altLang="zh-TW" sz="1800" dirty="0">
                <a:hlinkClick r:id="rId2"/>
              </a:rPr>
              <a:t>more</a:t>
            </a:r>
            <a:r>
              <a:rPr lang="en-US" altLang="zh-TW" sz="1800" dirty="0"/>
              <a:t>):</a:t>
            </a:r>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r>
              <a:rPr lang="en-US" altLang="zh-TW" sz="1800" dirty="0"/>
              <a:t>The testing ratio is 0.2 (80% of data is used for training; 20% of data is used for testing.)</a:t>
            </a:r>
          </a:p>
        </p:txBody>
      </p:sp>
      <p:grpSp>
        <p:nvGrpSpPr>
          <p:cNvPr id="6" name="群組 5"/>
          <p:cNvGrpSpPr/>
          <p:nvPr/>
        </p:nvGrpSpPr>
        <p:grpSpPr>
          <a:xfrm>
            <a:off x="61969" y="164976"/>
            <a:ext cx="897006" cy="897006"/>
            <a:chOff x="3797141" y="3145872"/>
            <a:chExt cx="1361963" cy="1361963"/>
          </a:xfrm>
        </p:grpSpPr>
        <p:sp>
          <p:nvSpPr>
            <p:cNvPr id="7" name="橢圓 6"/>
            <p:cNvSpPr/>
            <p:nvPr/>
          </p:nvSpPr>
          <p:spPr>
            <a:xfrm>
              <a:off x="3797141" y="3145872"/>
              <a:ext cx="1361963" cy="1361963"/>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橢圓 4"/>
            <p:cNvSpPr/>
            <p:nvPr/>
          </p:nvSpPr>
          <p:spPr>
            <a:xfrm>
              <a:off x="3996596"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Training</a:t>
              </a:r>
              <a:endParaRPr lang="zh-TW" altLang="en-US" sz="1200" kern="1200" dirty="0"/>
            </a:p>
          </p:txBody>
        </p:sp>
      </p:grpSp>
      <p:pic>
        <p:nvPicPr>
          <p:cNvPr id="11" name="圖片 10">
            <a:extLst>
              <a:ext uri="{FF2B5EF4-FFF2-40B4-BE49-F238E27FC236}">
                <a16:creationId xmlns:a16="http://schemas.microsoft.com/office/drawing/2014/main" id="{8D11CADE-964E-478F-92A4-EC113783B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50" y="2713155"/>
            <a:ext cx="3646164" cy="2288642"/>
          </a:xfrm>
          <a:prstGeom prst="rect">
            <a:avLst/>
          </a:prstGeom>
        </p:spPr>
      </p:pic>
    </p:spTree>
    <p:extLst>
      <p:ext uri="{BB962C8B-B14F-4D97-AF65-F5344CB8AC3E}">
        <p14:creationId xmlns:p14="http://schemas.microsoft.com/office/powerpoint/2010/main" val="337183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Training &amp; Testing</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Model performance:</a:t>
            </a:r>
          </a:p>
          <a:p>
            <a:pPr marL="457200" lvl="1" indent="0">
              <a:buNone/>
            </a:pPr>
            <a:endParaRPr lang="en-US" altLang="zh-TW" sz="1600" dirty="0"/>
          </a:p>
          <a:p>
            <a:pPr marL="0" indent="0">
              <a:buNone/>
            </a:pPr>
            <a:endParaRPr lang="en-US" altLang="zh-TW" sz="1800" dirty="0"/>
          </a:p>
        </p:txBody>
      </p:sp>
      <p:grpSp>
        <p:nvGrpSpPr>
          <p:cNvPr id="10" name="群組 9"/>
          <p:cNvGrpSpPr/>
          <p:nvPr/>
        </p:nvGrpSpPr>
        <p:grpSpPr>
          <a:xfrm>
            <a:off x="61969" y="164976"/>
            <a:ext cx="897006" cy="897006"/>
            <a:chOff x="3797141" y="3145872"/>
            <a:chExt cx="1361963" cy="1361963"/>
          </a:xfrm>
        </p:grpSpPr>
        <p:sp>
          <p:nvSpPr>
            <p:cNvPr id="11" name="橢圓 10"/>
            <p:cNvSpPr/>
            <p:nvPr/>
          </p:nvSpPr>
          <p:spPr>
            <a:xfrm>
              <a:off x="3797141" y="3145872"/>
              <a:ext cx="1361963" cy="1361963"/>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橢圓 4"/>
            <p:cNvSpPr/>
            <p:nvPr/>
          </p:nvSpPr>
          <p:spPr>
            <a:xfrm>
              <a:off x="3996596"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Training</a:t>
              </a:r>
              <a:endParaRPr lang="zh-TW" altLang="en-US" sz="1200" kern="1200" dirty="0"/>
            </a:p>
          </p:txBody>
        </p:sp>
      </p:grpSp>
      <p:pic>
        <p:nvPicPr>
          <p:cNvPr id="15" name="圖片 14">
            <a:extLst>
              <a:ext uri="{FF2B5EF4-FFF2-40B4-BE49-F238E27FC236}">
                <a16:creationId xmlns:a16="http://schemas.microsoft.com/office/drawing/2014/main" id="{C105CC94-51E7-458D-BD97-59B8AE240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507" y="2800574"/>
            <a:ext cx="4366638" cy="3132091"/>
          </a:xfrm>
          <a:prstGeom prst="rect">
            <a:avLst/>
          </a:prstGeom>
        </p:spPr>
      </p:pic>
      <p:pic>
        <p:nvPicPr>
          <p:cNvPr id="17" name="圖片 16">
            <a:extLst>
              <a:ext uri="{FF2B5EF4-FFF2-40B4-BE49-F238E27FC236}">
                <a16:creationId xmlns:a16="http://schemas.microsoft.com/office/drawing/2014/main" id="{A1E6AD10-CD58-41A7-95A1-1ABDE85E2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969" y="1636241"/>
            <a:ext cx="4222622" cy="1143243"/>
          </a:xfrm>
          <a:prstGeom prst="rect">
            <a:avLst/>
          </a:prstGeom>
        </p:spPr>
      </p:pic>
      <p:pic>
        <p:nvPicPr>
          <p:cNvPr id="20" name="圖片 19">
            <a:extLst>
              <a:ext uri="{FF2B5EF4-FFF2-40B4-BE49-F238E27FC236}">
                <a16:creationId xmlns:a16="http://schemas.microsoft.com/office/drawing/2014/main" id="{02DAB3B3-81FE-4C7D-9018-0D350D3D44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1124744"/>
            <a:ext cx="2889544" cy="5403730"/>
          </a:xfrm>
          <a:prstGeom prst="rect">
            <a:avLst/>
          </a:prstGeom>
        </p:spPr>
      </p:pic>
      <p:sp>
        <p:nvSpPr>
          <p:cNvPr id="21" name="橢圓 20">
            <a:extLst>
              <a:ext uri="{FF2B5EF4-FFF2-40B4-BE49-F238E27FC236}">
                <a16:creationId xmlns:a16="http://schemas.microsoft.com/office/drawing/2014/main" id="{6F4DD680-2F21-4EBC-8C49-2CD88C457317}"/>
              </a:ext>
            </a:extLst>
          </p:cNvPr>
          <p:cNvSpPr/>
          <p:nvPr/>
        </p:nvSpPr>
        <p:spPr>
          <a:xfrm>
            <a:off x="1763688" y="4869160"/>
            <a:ext cx="312762" cy="3124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2C2276A-F477-4EE1-8307-C183FE568F90}"/>
              </a:ext>
            </a:extLst>
          </p:cNvPr>
          <p:cNvSpPr txBox="1"/>
          <p:nvPr/>
        </p:nvSpPr>
        <p:spPr>
          <a:xfrm>
            <a:off x="349968" y="6015810"/>
            <a:ext cx="2014481" cy="584775"/>
          </a:xfrm>
          <a:prstGeom prst="rect">
            <a:avLst/>
          </a:prstGeom>
          <a:noFill/>
        </p:spPr>
        <p:txBody>
          <a:bodyPr wrap="square" rtlCol="0">
            <a:spAutoFit/>
          </a:bodyPr>
          <a:lstStyle/>
          <a:p>
            <a:r>
              <a:rPr lang="en-US" altLang="zh-TW" sz="1600" dirty="0">
                <a:solidFill>
                  <a:srgbClr val="FF0000"/>
                </a:solidFill>
              </a:rPr>
              <a:t>True Label as “o” being predicted as “a” </a:t>
            </a:r>
            <a:endParaRPr lang="zh-TW" altLang="en-US" sz="1600" dirty="0">
              <a:solidFill>
                <a:srgbClr val="FF0000"/>
              </a:solidFill>
            </a:endParaRPr>
          </a:p>
        </p:txBody>
      </p:sp>
      <p:cxnSp>
        <p:nvCxnSpPr>
          <p:cNvPr id="24" name="接點: 弧形 23">
            <a:extLst>
              <a:ext uri="{FF2B5EF4-FFF2-40B4-BE49-F238E27FC236}">
                <a16:creationId xmlns:a16="http://schemas.microsoft.com/office/drawing/2014/main" id="{00573DB3-333C-47B5-B98C-AC48FF1E68F7}"/>
              </a:ext>
            </a:extLst>
          </p:cNvPr>
          <p:cNvCxnSpPr>
            <a:stCxn id="21" idx="2"/>
            <a:endCxn id="22" idx="0"/>
          </p:cNvCxnSpPr>
          <p:nvPr/>
        </p:nvCxnSpPr>
        <p:spPr>
          <a:xfrm rot="10800000" flipV="1">
            <a:off x="1357210" y="5025380"/>
            <a:ext cx="406479" cy="990430"/>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19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More data means better performance?</a:t>
            </a:r>
            <a:endParaRPr lang="zh-TW" altLang="en-US" sz="3600" dirty="0"/>
          </a:p>
        </p:txBody>
      </p:sp>
      <p:grpSp>
        <p:nvGrpSpPr>
          <p:cNvPr id="10" name="群組 9"/>
          <p:cNvGrpSpPr/>
          <p:nvPr/>
        </p:nvGrpSpPr>
        <p:grpSpPr>
          <a:xfrm>
            <a:off x="61969" y="164976"/>
            <a:ext cx="897006" cy="897006"/>
            <a:chOff x="3797141" y="3145872"/>
            <a:chExt cx="1361963" cy="1361963"/>
          </a:xfrm>
        </p:grpSpPr>
        <p:sp>
          <p:nvSpPr>
            <p:cNvPr id="11" name="橢圓 10"/>
            <p:cNvSpPr/>
            <p:nvPr/>
          </p:nvSpPr>
          <p:spPr>
            <a:xfrm>
              <a:off x="3797141" y="3145872"/>
              <a:ext cx="1361963" cy="1361963"/>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橢圓 4"/>
            <p:cNvSpPr/>
            <p:nvPr/>
          </p:nvSpPr>
          <p:spPr>
            <a:xfrm>
              <a:off x="3996596"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Training</a:t>
              </a:r>
              <a:endParaRPr lang="zh-TW" altLang="en-US" sz="1200" kern="1200" dirty="0"/>
            </a:p>
          </p:txBody>
        </p:sp>
      </p:grpSp>
      <p:pic>
        <p:nvPicPr>
          <p:cNvPr id="7" name="圖片 6">
            <a:extLst>
              <a:ext uri="{FF2B5EF4-FFF2-40B4-BE49-F238E27FC236}">
                <a16:creationId xmlns:a16="http://schemas.microsoft.com/office/drawing/2014/main" id="{972627E9-01BD-4885-A767-E2EDF748B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42" y="2132856"/>
            <a:ext cx="7386447" cy="3875507"/>
          </a:xfrm>
          <a:prstGeom prst="rect">
            <a:avLst/>
          </a:prstGeom>
        </p:spPr>
      </p:pic>
      <p:sp>
        <p:nvSpPr>
          <p:cNvPr id="8" name="文字方塊 7">
            <a:extLst>
              <a:ext uri="{FF2B5EF4-FFF2-40B4-BE49-F238E27FC236}">
                <a16:creationId xmlns:a16="http://schemas.microsoft.com/office/drawing/2014/main" id="{F5A0C33F-5CE4-4261-B7F8-C5D894B0F5FD}"/>
              </a:ext>
            </a:extLst>
          </p:cNvPr>
          <p:cNvSpPr txBox="1"/>
          <p:nvPr/>
        </p:nvSpPr>
        <p:spPr>
          <a:xfrm>
            <a:off x="10142" y="3701277"/>
            <a:ext cx="1000659" cy="369332"/>
          </a:xfrm>
          <a:prstGeom prst="rect">
            <a:avLst/>
          </a:prstGeom>
          <a:noFill/>
        </p:spPr>
        <p:txBody>
          <a:bodyPr wrap="none" rtlCol="0">
            <a:spAutoFit/>
          </a:bodyPr>
          <a:lstStyle/>
          <a:p>
            <a:r>
              <a:rPr lang="en-US" altLang="zh-TW" b="1" dirty="0">
                <a:solidFill>
                  <a:srgbClr val="002060"/>
                </a:solidFill>
              </a:rPr>
              <a:t>accuracy</a:t>
            </a:r>
            <a:endParaRPr lang="zh-TW" altLang="en-US" b="1" dirty="0">
              <a:solidFill>
                <a:srgbClr val="002060"/>
              </a:solidFill>
            </a:endParaRPr>
          </a:p>
        </p:txBody>
      </p:sp>
      <p:sp>
        <p:nvSpPr>
          <p:cNvPr id="18" name="文字方塊 17">
            <a:extLst>
              <a:ext uri="{FF2B5EF4-FFF2-40B4-BE49-F238E27FC236}">
                <a16:creationId xmlns:a16="http://schemas.microsoft.com/office/drawing/2014/main" id="{3C4035B8-7BD8-486F-9434-0FA3E0EF1CC8}"/>
              </a:ext>
            </a:extLst>
          </p:cNvPr>
          <p:cNvSpPr txBox="1"/>
          <p:nvPr/>
        </p:nvSpPr>
        <p:spPr>
          <a:xfrm>
            <a:off x="3707904" y="5823697"/>
            <a:ext cx="2046329" cy="369332"/>
          </a:xfrm>
          <a:prstGeom prst="rect">
            <a:avLst/>
          </a:prstGeom>
          <a:noFill/>
        </p:spPr>
        <p:txBody>
          <a:bodyPr wrap="none" rtlCol="0">
            <a:spAutoFit/>
          </a:bodyPr>
          <a:lstStyle/>
          <a:p>
            <a:r>
              <a:rPr lang="en-US" altLang="zh-TW" b="1" dirty="0">
                <a:solidFill>
                  <a:srgbClr val="002060"/>
                </a:solidFill>
              </a:rPr>
              <a:t># training examples</a:t>
            </a:r>
            <a:endParaRPr lang="zh-TW" altLang="en-US" b="1" dirty="0">
              <a:solidFill>
                <a:srgbClr val="002060"/>
              </a:solidFill>
            </a:endParaRPr>
          </a:p>
        </p:txBody>
      </p:sp>
    </p:spTree>
    <p:extLst>
      <p:ext uri="{BB962C8B-B14F-4D97-AF65-F5344CB8AC3E}">
        <p14:creationId xmlns:p14="http://schemas.microsoft.com/office/powerpoint/2010/main" val="2521723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Learning From Data</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Drawing chart sometimes will help you to select the optimization of parameters.</a:t>
            </a:r>
            <a:endParaRPr lang="en-US" altLang="zh-TW" sz="1400" dirty="0">
              <a:solidFill>
                <a:srgbClr val="0070C0"/>
              </a:solidFill>
            </a:endParaRPr>
          </a:p>
          <a:p>
            <a:pPr lvl="1"/>
            <a:endParaRPr lang="en-US" altLang="zh-TW" sz="1400" dirty="0"/>
          </a:p>
          <a:p>
            <a:pPr marL="0" indent="0">
              <a:buNone/>
            </a:pPr>
            <a:endParaRPr lang="en-US" altLang="zh-TW" sz="1800"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6176739"/>
            <a:ext cx="2493010" cy="648072"/>
          </a:xfrm>
          <a:prstGeom prst="rect">
            <a:avLst/>
          </a:prstGeo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008" y="4311896"/>
            <a:ext cx="4427984" cy="2540746"/>
          </a:xfrm>
          <a:prstGeom prst="rect">
            <a:avLst/>
          </a:prstGeom>
        </p:spPr>
      </p:pic>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1" y="1465121"/>
            <a:ext cx="4299098" cy="2703621"/>
          </a:xfrm>
          <a:prstGeom prst="rect">
            <a:avLst/>
          </a:prstGeom>
        </p:spPr>
      </p:pic>
      <p:sp>
        <p:nvSpPr>
          <p:cNvPr id="11" name="矩形 10"/>
          <p:cNvSpPr/>
          <p:nvPr/>
        </p:nvSpPr>
        <p:spPr>
          <a:xfrm>
            <a:off x="5724128" y="1942938"/>
            <a:ext cx="288032" cy="23876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2" name="物件 11"/>
          <p:cNvGraphicFramePr>
            <a:graphicFrameLocks noChangeAspect="1"/>
          </p:cNvGraphicFramePr>
          <p:nvPr>
            <p:extLst>
              <p:ext uri="{D42A27DB-BD31-4B8C-83A1-F6EECF244321}">
                <p14:modId xmlns:p14="http://schemas.microsoft.com/office/powerpoint/2010/main" val="666407645"/>
              </p:ext>
            </p:extLst>
          </p:nvPr>
        </p:nvGraphicFramePr>
        <p:xfrm>
          <a:off x="611560" y="5792031"/>
          <a:ext cx="1219200" cy="698500"/>
        </p:xfrm>
        <a:graphic>
          <a:graphicData uri="http://schemas.openxmlformats.org/presentationml/2006/ole">
            <mc:AlternateContent xmlns:mc="http://schemas.openxmlformats.org/markup-compatibility/2006">
              <mc:Choice xmlns:v="urn:schemas-microsoft-com:vml" Requires="v">
                <p:oleObj name="封裝程式殼層物件" showAsIcon="1" r:id="rId5" imgW="1218600" imgH="698400" progId="Package">
                  <p:embed/>
                </p:oleObj>
              </mc:Choice>
              <mc:Fallback>
                <p:oleObj name="封裝程式殼層物件" showAsIcon="1" r:id="rId5" imgW="1218600" imgH="698400" progId="Package">
                  <p:embed/>
                  <p:pic>
                    <p:nvPicPr>
                      <p:cNvPr id="0" name=""/>
                      <p:cNvPicPr/>
                      <p:nvPr/>
                    </p:nvPicPr>
                    <p:blipFill>
                      <a:blip r:embed="rId6"/>
                      <a:stretch>
                        <a:fillRect/>
                      </a:stretch>
                    </p:blipFill>
                    <p:spPr>
                      <a:xfrm>
                        <a:off x="611560" y="5792031"/>
                        <a:ext cx="1219200" cy="698500"/>
                      </a:xfrm>
                      <a:prstGeom prst="rect">
                        <a:avLst/>
                      </a:prstGeom>
                    </p:spPr>
                  </p:pic>
                </p:oleObj>
              </mc:Fallback>
            </mc:AlternateContent>
          </a:graphicData>
        </a:graphic>
      </p:graphicFrame>
      <p:pic>
        <p:nvPicPr>
          <p:cNvPr id="14" name="圖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568" y="1628800"/>
            <a:ext cx="2896004" cy="3781953"/>
          </a:xfrm>
          <a:prstGeom prst="rect">
            <a:avLst/>
          </a:prstGeom>
        </p:spPr>
      </p:pic>
      <p:cxnSp>
        <p:nvCxnSpPr>
          <p:cNvPr id="16" name="直線接點 15"/>
          <p:cNvCxnSpPr/>
          <p:nvPr/>
        </p:nvCxnSpPr>
        <p:spPr>
          <a:xfrm>
            <a:off x="899592" y="1772816"/>
            <a:ext cx="1440160" cy="273630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3" name="群組 12"/>
          <p:cNvGrpSpPr/>
          <p:nvPr/>
        </p:nvGrpSpPr>
        <p:grpSpPr>
          <a:xfrm>
            <a:off x="55187" y="44624"/>
            <a:ext cx="1041022" cy="973195"/>
            <a:chOff x="1753663" y="3145872"/>
            <a:chExt cx="1361963" cy="1361963"/>
          </a:xfrm>
        </p:grpSpPr>
        <p:sp>
          <p:nvSpPr>
            <p:cNvPr id="15" name="橢圓 14"/>
            <p:cNvSpPr/>
            <p:nvPr/>
          </p:nvSpPr>
          <p:spPr>
            <a:xfrm>
              <a:off x="1753663" y="3145872"/>
              <a:ext cx="1361963" cy="1361963"/>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7" name="橢圓 4"/>
            <p:cNvSpPr/>
            <p:nvPr/>
          </p:nvSpPr>
          <p:spPr>
            <a:xfrm>
              <a:off x="1953118"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Evaluation</a:t>
              </a:r>
              <a:endParaRPr lang="zh-TW" altLang="en-US" sz="1200" kern="1200" dirty="0"/>
            </a:p>
          </p:txBody>
        </p:sp>
      </p:grpSp>
    </p:spTree>
    <p:extLst>
      <p:ext uri="{BB962C8B-B14F-4D97-AF65-F5344CB8AC3E}">
        <p14:creationId xmlns:p14="http://schemas.microsoft.com/office/powerpoint/2010/main" val="508917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Learning From Data</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Knowing the physical meaning of each parameters of the classifier you choose will help you to better understand the report: </a:t>
            </a:r>
            <a:endParaRPr lang="en-US" altLang="zh-TW" sz="1400" dirty="0">
              <a:solidFill>
                <a:srgbClr val="0070C0"/>
              </a:solidFill>
            </a:endParaRPr>
          </a:p>
          <a:p>
            <a:pPr lvl="1"/>
            <a:endParaRPr lang="en-US" altLang="zh-TW" sz="1400" dirty="0"/>
          </a:p>
          <a:p>
            <a:pPr marL="0" indent="0">
              <a:buNone/>
            </a:pPr>
            <a:endParaRPr lang="en-US" altLang="zh-TW" sz="1800" dirty="0"/>
          </a:p>
        </p:txBody>
      </p:sp>
      <p:pic>
        <p:nvPicPr>
          <p:cNvPr id="13" name="圖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6176739"/>
            <a:ext cx="2493010" cy="648072"/>
          </a:xfrm>
          <a:prstGeom prst="rect">
            <a:avLst/>
          </a:prstGeom>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65" y="1821979"/>
            <a:ext cx="5096587" cy="4172533"/>
          </a:xfrm>
          <a:prstGeom prst="rect">
            <a:avLst/>
          </a:prstGeom>
        </p:spPr>
      </p:pic>
      <p:graphicFrame>
        <p:nvGraphicFramePr>
          <p:cNvPr id="6" name="物件 5"/>
          <p:cNvGraphicFramePr>
            <a:graphicFrameLocks noChangeAspect="1"/>
          </p:cNvGraphicFramePr>
          <p:nvPr>
            <p:extLst>
              <p:ext uri="{D42A27DB-BD31-4B8C-83A1-F6EECF244321}">
                <p14:modId xmlns:p14="http://schemas.microsoft.com/office/powerpoint/2010/main" val="2132262083"/>
              </p:ext>
            </p:extLst>
          </p:nvPr>
        </p:nvGraphicFramePr>
        <p:xfrm>
          <a:off x="7740352" y="5339817"/>
          <a:ext cx="1219200" cy="698500"/>
        </p:xfrm>
        <a:graphic>
          <a:graphicData uri="http://schemas.openxmlformats.org/presentationml/2006/ole">
            <mc:AlternateContent xmlns:mc="http://schemas.openxmlformats.org/markup-compatibility/2006">
              <mc:Choice xmlns:v="urn:schemas-microsoft-com:vml" Requires="v">
                <p:oleObj name="封裝程式殼層物件" showAsIcon="1" r:id="rId4" imgW="1218600" imgH="698400" progId="Package">
                  <p:embed/>
                </p:oleObj>
              </mc:Choice>
              <mc:Fallback>
                <p:oleObj name="封裝程式殼層物件" showAsIcon="1" r:id="rId4" imgW="1218600" imgH="698400" progId="Package">
                  <p:embed/>
                  <p:pic>
                    <p:nvPicPr>
                      <p:cNvPr id="0" name=""/>
                      <p:cNvPicPr/>
                      <p:nvPr/>
                    </p:nvPicPr>
                    <p:blipFill>
                      <a:blip r:embed="rId5"/>
                      <a:stretch>
                        <a:fillRect/>
                      </a:stretch>
                    </p:blipFill>
                    <p:spPr>
                      <a:xfrm>
                        <a:off x="7740352" y="5339817"/>
                        <a:ext cx="1219200" cy="698500"/>
                      </a:xfrm>
                      <a:prstGeom prst="rect">
                        <a:avLst/>
                      </a:prstGeom>
                    </p:spPr>
                  </p:pic>
                </p:oleObj>
              </mc:Fallback>
            </mc:AlternateContent>
          </a:graphicData>
        </a:graphic>
      </p:graphicFrame>
      <p:sp>
        <p:nvSpPr>
          <p:cNvPr id="7" name="文字方塊 6"/>
          <p:cNvSpPr txBox="1"/>
          <p:nvPr/>
        </p:nvSpPr>
        <p:spPr>
          <a:xfrm>
            <a:off x="5508104" y="1821979"/>
            <a:ext cx="3573130" cy="1384995"/>
          </a:xfrm>
          <a:prstGeom prst="rect">
            <a:avLst/>
          </a:prstGeom>
          <a:noFill/>
        </p:spPr>
        <p:txBody>
          <a:bodyPr wrap="square" rtlCol="0">
            <a:spAutoFit/>
          </a:bodyPr>
          <a:lstStyle/>
          <a:p>
            <a:pPr marL="285750" indent="-285750">
              <a:buFont typeface="Arial" panose="020B0604020202020204" pitchFamily="34" charset="0"/>
              <a:buChar char="•"/>
            </a:pPr>
            <a:r>
              <a:rPr lang="en-US" altLang="zh-TW" sz="1400" dirty="0"/>
              <a:t>A small </a:t>
            </a:r>
            <a:r>
              <a:rPr lang="en-US" altLang="zh-TW" sz="1400" b="1" i="1" dirty="0">
                <a:solidFill>
                  <a:srgbClr val="0070C0"/>
                </a:solidFill>
              </a:rPr>
              <a:t>gamma</a:t>
            </a:r>
            <a:r>
              <a:rPr lang="en-US" altLang="zh-TW" sz="1400" dirty="0"/>
              <a:t> means a large radius for the Gaussian kernel, which means that many points are considered close-by. </a:t>
            </a:r>
          </a:p>
          <a:p>
            <a:pPr marL="285750" indent="-285750">
              <a:buFont typeface="Arial" panose="020B0604020202020204" pitchFamily="34" charset="0"/>
              <a:buChar char="•"/>
            </a:pPr>
            <a:r>
              <a:rPr lang="en-US" altLang="zh-TW" sz="1400" dirty="0"/>
              <a:t>A small </a:t>
            </a:r>
            <a:r>
              <a:rPr lang="en-US" altLang="zh-TW" sz="1400" b="1" i="1" dirty="0">
                <a:solidFill>
                  <a:srgbClr val="0070C0"/>
                </a:solidFill>
              </a:rPr>
              <a:t>C</a:t>
            </a:r>
            <a:r>
              <a:rPr lang="en-US" altLang="zh-TW" sz="1400" dirty="0"/>
              <a:t> (</a:t>
            </a:r>
            <a:r>
              <a:rPr lang="en-US" altLang="zh-TW" sz="1400" dirty="0">
                <a:solidFill>
                  <a:schemeClr val="accent6">
                    <a:lumMod val="50000"/>
                  </a:schemeClr>
                </a:solidFill>
              </a:rPr>
              <a:t>regularization</a:t>
            </a:r>
            <a:r>
              <a:rPr lang="en-US" altLang="zh-TW" sz="1400" dirty="0"/>
              <a:t>) means a very restricted model, where each data point can only have very limited influence.</a:t>
            </a:r>
            <a:endParaRPr lang="zh-TW" altLang="en-US" sz="1400" dirty="0"/>
          </a:p>
        </p:txBody>
      </p:sp>
      <p:grpSp>
        <p:nvGrpSpPr>
          <p:cNvPr id="8" name="群組 7"/>
          <p:cNvGrpSpPr/>
          <p:nvPr/>
        </p:nvGrpSpPr>
        <p:grpSpPr>
          <a:xfrm>
            <a:off x="55187" y="44624"/>
            <a:ext cx="1041022" cy="973195"/>
            <a:chOff x="1753663" y="3145872"/>
            <a:chExt cx="1361963" cy="1361963"/>
          </a:xfrm>
        </p:grpSpPr>
        <p:sp>
          <p:nvSpPr>
            <p:cNvPr id="9" name="橢圓 8"/>
            <p:cNvSpPr/>
            <p:nvPr/>
          </p:nvSpPr>
          <p:spPr>
            <a:xfrm>
              <a:off x="1753663" y="3145872"/>
              <a:ext cx="1361963" cy="1361963"/>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0" name="橢圓 4"/>
            <p:cNvSpPr/>
            <p:nvPr/>
          </p:nvSpPr>
          <p:spPr>
            <a:xfrm>
              <a:off x="1953118"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Evaluation</a:t>
              </a:r>
              <a:endParaRPr lang="zh-TW" altLang="en-US" sz="1200" kern="1200" dirty="0"/>
            </a:p>
          </p:txBody>
        </p:sp>
      </p:grpSp>
    </p:spTree>
    <p:extLst>
      <p:ext uri="{BB962C8B-B14F-4D97-AF65-F5344CB8AC3E}">
        <p14:creationId xmlns:p14="http://schemas.microsoft.com/office/powerpoint/2010/main" val="826573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Agenda</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2400" dirty="0"/>
              <a:t>Preface - ML Introduction</a:t>
            </a:r>
          </a:p>
          <a:p>
            <a:r>
              <a:rPr lang="en-US" altLang="zh-TW" sz="2400" dirty="0"/>
              <a:t>Lab – Data Collection &amp; Data Clean</a:t>
            </a:r>
          </a:p>
          <a:p>
            <a:r>
              <a:rPr lang="en-US" altLang="zh-TW" sz="2400" dirty="0"/>
              <a:t>Lab – Choose ML toolkit</a:t>
            </a:r>
          </a:p>
          <a:p>
            <a:r>
              <a:rPr lang="en-US" altLang="zh-TW" sz="2400" dirty="0"/>
              <a:t>Lab – Training &amp; Testing</a:t>
            </a:r>
          </a:p>
          <a:p>
            <a:r>
              <a:rPr lang="en-US" altLang="zh-TW" sz="2400" dirty="0"/>
              <a:t>Lab – Learning from data</a:t>
            </a:r>
          </a:p>
          <a:p>
            <a:r>
              <a:rPr lang="en-US" altLang="zh-TW" sz="2400" dirty="0"/>
              <a:t>Q &amp; A</a:t>
            </a:r>
          </a:p>
          <a:p>
            <a:endParaRPr lang="en-US" altLang="zh-TW" sz="2400" dirty="0"/>
          </a:p>
          <a:p>
            <a:pPr lvl="1"/>
            <a:endParaRPr lang="zh-TW" altLang="en-US" sz="2400" dirty="0"/>
          </a:p>
        </p:txBody>
      </p:sp>
    </p:spTree>
    <p:extLst>
      <p:ext uri="{BB962C8B-B14F-4D97-AF65-F5344CB8AC3E}">
        <p14:creationId xmlns:p14="http://schemas.microsoft.com/office/powerpoint/2010/main" val="2950373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Learning From Data</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More about </a:t>
            </a:r>
            <a:r>
              <a:rPr lang="en-US" altLang="zh-TW" sz="1800" b="1" i="1" dirty="0">
                <a:solidFill>
                  <a:srgbClr val="0070C0"/>
                </a:solidFill>
              </a:rPr>
              <a:t>gamma</a:t>
            </a:r>
            <a:r>
              <a:rPr lang="en-US" altLang="zh-TW" sz="1800" dirty="0"/>
              <a:t> and </a:t>
            </a:r>
            <a:r>
              <a:rPr lang="en-US" altLang="zh-TW" sz="1800" b="1" i="1" dirty="0">
                <a:solidFill>
                  <a:schemeClr val="accent6">
                    <a:lumMod val="75000"/>
                  </a:schemeClr>
                </a:solidFill>
              </a:rPr>
              <a:t>C</a:t>
            </a:r>
            <a:r>
              <a:rPr lang="en-US" altLang="zh-TW" sz="1800" dirty="0"/>
              <a:t>:</a:t>
            </a:r>
            <a:endParaRPr lang="en-US" altLang="zh-TW" sz="1400" dirty="0">
              <a:solidFill>
                <a:srgbClr val="0070C0"/>
              </a:solidFill>
            </a:endParaRPr>
          </a:p>
          <a:p>
            <a:pPr lvl="1"/>
            <a:endParaRPr lang="en-US" altLang="zh-TW" sz="1400" dirty="0"/>
          </a:p>
          <a:p>
            <a:pPr marL="0" indent="0">
              <a:buNone/>
            </a:pPr>
            <a:endParaRPr lang="en-US" altLang="zh-TW" sz="1800" dirty="0"/>
          </a:p>
        </p:txBody>
      </p:sp>
      <p:pic>
        <p:nvPicPr>
          <p:cNvPr id="13" name="圖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6176739"/>
            <a:ext cx="2493010" cy="64807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988840"/>
            <a:ext cx="7173327" cy="4629796"/>
          </a:xfrm>
          <a:prstGeom prst="rect">
            <a:avLst/>
          </a:prstGeom>
        </p:spPr>
      </p:pic>
      <p:sp>
        <p:nvSpPr>
          <p:cNvPr id="8" name="向右箭號 7"/>
          <p:cNvSpPr/>
          <p:nvPr/>
        </p:nvSpPr>
        <p:spPr>
          <a:xfrm>
            <a:off x="1115616" y="1628800"/>
            <a:ext cx="597708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7092698" y="1552146"/>
            <a:ext cx="1181734" cy="369332"/>
          </a:xfrm>
          <a:prstGeom prst="rect">
            <a:avLst/>
          </a:prstGeom>
          <a:noFill/>
        </p:spPr>
        <p:txBody>
          <a:bodyPr wrap="none" rtlCol="0">
            <a:spAutoFit/>
          </a:bodyPr>
          <a:lstStyle/>
          <a:p>
            <a:r>
              <a:rPr lang="en-US" altLang="zh-TW" b="1" i="1" dirty="0">
                <a:solidFill>
                  <a:srgbClr val="0070C0"/>
                </a:solidFill>
              </a:rPr>
              <a:t>gamma</a:t>
            </a:r>
            <a:r>
              <a:rPr lang="en-US" altLang="zh-TW" dirty="0"/>
              <a:t> ↑</a:t>
            </a:r>
            <a:endParaRPr lang="zh-TW" altLang="en-US" dirty="0"/>
          </a:p>
        </p:txBody>
      </p:sp>
      <p:sp>
        <p:nvSpPr>
          <p:cNvPr id="10" name="向下箭號 9"/>
          <p:cNvSpPr/>
          <p:nvPr/>
        </p:nvSpPr>
        <p:spPr>
          <a:xfrm>
            <a:off x="755576" y="2132856"/>
            <a:ext cx="216024" cy="424847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 name="文字方塊 11"/>
          <p:cNvSpPr txBox="1"/>
          <p:nvPr/>
        </p:nvSpPr>
        <p:spPr>
          <a:xfrm>
            <a:off x="189395" y="5733256"/>
            <a:ext cx="566181" cy="369332"/>
          </a:xfrm>
          <a:prstGeom prst="rect">
            <a:avLst/>
          </a:prstGeom>
          <a:noFill/>
        </p:spPr>
        <p:txBody>
          <a:bodyPr wrap="none" rtlCol="0">
            <a:spAutoFit/>
          </a:bodyPr>
          <a:lstStyle/>
          <a:p>
            <a:r>
              <a:rPr lang="en-US" altLang="zh-TW" b="1" i="1" dirty="0">
                <a:solidFill>
                  <a:schemeClr val="accent6">
                    <a:lumMod val="75000"/>
                  </a:schemeClr>
                </a:solidFill>
              </a:rPr>
              <a:t>C</a:t>
            </a:r>
            <a:r>
              <a:rPr lang="en-US" altLang="zh-TW" dirty="0">
                <a:solidFill>
                  <a:schemeClr val="accent6">
                    <a:lumMod val="50000"/>
                  </a:schemeClr>
                </a:solidFill>
              </a:rPr>
              <a:t> </a:t>
            </a:r>
            <a:r>
              <a:rPr lang="en-US" altLang="zh-TW" dirty="0"/>
              <a:t>↑</a:t>
            </a:r>
            <a:endParaRPr lang="zh-TW" altLang="en-US" dirty="0"/>
          </a:p>
        </p:txBody>
      </p:sp>
      <p:grpSp>
        <p:nvGrpSpPr>
          <p:cNvPr id="11" name="群組 10"/>
          <p:cNvGrpSpPr/>
          <p:nvPr/>
        </p:nvGrpSpPr>
        <p:grpSpPr>
          <a:xfrm>
            <a:off x="55187" y="44624"/>
            <a:ext cx="1041022" cy="973195"/>
            <a:chOff x="1753663" y="3145872"/>
            <a:chExt cx="1361963" cy="1361963"/>
          </a:xfrm>
        </p:grpSpPr>
        <p:sp>
          <p:nvSpPr>
            <p:cNvPr id="14" name="橢圓 13"/>
            <p:cNvSpPr/>
            <p:nvPr/>
          </p:nvSpPr>
          <p:spPr>
            <a:xfrm>
              <a:off x="1753663" y="3145872"/>
              <a:ext cx="1361963" cy="1361963"/>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5" name="橢圓 4"/>
            <p:cNvSpPr/>
            <p:nvPr/>
          </p:nvSpPr>
          <p:spPr>
            <a:xfrm>
              <a:off x="1953118"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Evaluation</a:t>
              </a:r>
              <a:endParaRPr lang="zh-TW" altLang="en-US" sz="1200" kern="1200" dirty="0"/>
            </a:p>
          </p:txBody>
        </p:sp>
      </p:grpSp>
    </p:spTree>
    <p:extLst>
      <p:ext uri="{BB962C8B-B14F-4D97-AF65-F5344CB8AC3E}">
        <p14:creationId xmlns:p14="http://schemas.microsoft.com/office/powerpoint/2010/main" val="1114911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Learning From Data</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Finally, it is also great to know the importance of each feature after training. It can help you to get rid of useless features and reduce the number of features:</a:t>
            </a:r>
            <a:endParaRPr lang="en-US" altLang="zh-TW" sz="1400" dirty="0">
              <a:solidFill>
                <a:srgbClr val="0070C0"/>
              </a:solidFill>
            </a:endParaRPr>
          </a:p>
          <a:p>
            <a:pPr lvl="1"/>
            <a:endParaRPr lang="en-US" altLang="zh-TW" sz="1400" dirty="0"/>
          </a:p>
          <a:p>
            <a:pPr marL="0" indent="0">
              <a:buNone/>
            </a:pPr>
            <a:endParaRPr lang="en-US" altLang="zh-TW" sz="1800" dirty="0"/>
          </a:p>
        </p:txBody>
      </p:sp>
      <p:pic>
        <p:nvPicPr>
          <p:cNvPr id="13" name="圖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6176739"/>
            <a:ext cx="2493010" cy="64807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772816"/>
            <a:ext cx="6264696" cy="4239217"/>
          </a:xfrm>
          <a:prstGeom prst="rect">
            <a:avLst/>
          </a:prstGeom>
        </p:spPr>
      </p:pic>
      <p:sp>
        <p:nvSpPr>
          <p:cNvPr id="8" name="橢圓 7"/>
          <p:cNvSpPr/>
          <p:nvPr/>
        </p:nvSpPr>
        <p:spPr>
          <a:xfrm>
            <a:off x="1055465" y="3144019"/>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888654" y="4977011"/>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2692574" y="516979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3464099" y="503644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4300736" y="482877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03540" y="495262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5882730" y="511569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6732240" y="498881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55187" y="44624"/>
            <a:ext cx="1041022" cy="973195"/>
            <a:chOff x="1753663" y="3145872"/>
            <a:chExt cx="1361963" cy="1361963"/>
          </a:xfrm>
        </p:grpSpPr>
        <p:sp>
          <p:nvSpPr>
            <p:cNvPr id="19" name="橢圓 18"/>
            <p:cNvSpPr/>
            <p:nvPr/>
          </p:nvSpPr>
          <p:spPr>
            <a:xfrm>
              <a:off x="1753663" y="3145872"/>
              <a:ext cx="1361963" cy="1361963"/>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0" name="橢圓 4"/>
            <p:cNvSpPr/>
            <p:nvPr/>
          </p:nvSpPr>
          <p:spPr>
            <a:xfrm>
              <a:off x="1953118"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Evaluation</a:t>
              </a:r>
              <a:endParaRPr lang="zh-TW" altLang="en-US" sz="1200" kern="1200" dirty="0"/>
            </a:p>
          </p:txBody>
        </p:sp>
      </p:grpSp>
    </p:spTree>
    <p:extLst>
      <p:ext uri="{BB962C8B-B14F-4D97-AF65-F5344CB8AC3E}">
        <p14:creationId xmlns:p14="http://schemas.microsoft.com/office/powerpoint/2010/main" val="251413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Learning From Data</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Good example to be selected as feature:</a:t>
            </a:r>
            <a:endParaRPr lang="en-US" altLang="zh-TW" sz="1400" dirty="0">
              <a:solidFill>
                <a:srgbClr val="0070C0"/>
              </a:solidFill>
            </a:endParaRPr>
          </a:p>
          <a:p>
            <a:pPr lvl="1"/>
            <a:endParaRPr lang="en-US" altLang="zh-TW" sz="1400" dirty="0"/>
          </a:p>
          <a:p>
            <a:pPr marL="0" indent="0">
              <a:buNone/>
            </a:pPr>
            <a:endParaRPr lang="en-US" altLang="zh-TW" sz="1800" dirty="0"/>
          </a:p>
        </p:txBody>
      </p:sp>
      <p:pic>
        <p:nvPicPr>
          <p:cNvPr id="13" name="圖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6176739"/>
            <a:ext cx="2493010" cy="648072"/>
          </a:xfrm>
          <a:prstGeom prst="rect">
            <a:avLst/>
          </a:prstGeom>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527028"/>
            <a:ext cx="6798724" cy="4644750"/>
          </a:xfrm>
          <a:prstGeom prst="rect">
            <a:avLst/>
          </a:prstGeom>
        </p:spPr>
      </p:pic>
      <p:grpSp>
        <p:nvGrpSpPr>
          <p:cNvPr id="6" name="群組 5"/>
          <p:cNvGrpSpPr/>
          <p:nvPr/>
        </p:nvGrpSpPr>
        <p:grpSpPr>
          <a:xfrm>
            <a:off x="55187" y="44624"/>
            <a:ext cx="1041022" cy="973195"/>
            <a:chOff x="1753663" y="3145872"/>
            <a:chExt cx="1361963" cy="1361963"/>
          </a:xfrm>
        </p:grpSpPr>
        <p:sp>
          <p:nvSpPr>
            <p:cNvPr id="7" name="橢圓 6"/>
            <p:cNvSpPr/>
            <p:nvPr/>
          </p:nvSpPr>
          <p:spPr>
            <a:xfrm>
              <a:off x="1753663" y="3145872"/>
              <a:ext cx="1361963" cy="1361963"/>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8" name="橢圓 4"/>
            <p:cNvSpPr/>
            <p:nvPr/>
          </p:nvSpPr>
          <p:spPr>
            <a:xfrm>
              <a:off x="1953118"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Evaluation</a:t>
              </a:r>
              <a:endParaRPr lang="zh-TW" altLang="en-US" sz="1200" kern="1200" dirty="0"/>
            </a:p>
          </p:txBody>
        </p:sp>
      </p:grpSp>
    </p:spTree>
    <p:extLst>
      <p:ext uri="{BB962C8B-B14F-4D97-AF65-F5344CB8AC3E}">
        <p14:creationId xmlns:p14="http://schemas.microsoft.com/office/powerpoint/2010/main" val="615319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Learning From Data</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Bad example to be selected as feature:</a:t>
            </a:r>
            <a:endParaRPr lang="en-US" altLang="zh-TW" sz="1400" dirty="0">
              <a:solidFill>
                <a:srgbClr val="0070C0"/>
              </a:solidFill>
            </a:endParaRPr>
          </a:p>
          <a:p>
            <a:pPr lvl="1"/>
            <a:endParaRPr lang="en-US" altLang="zh-TW" sz="1400" dirty="0"/>
          </a:p>
          <a:p>
            <a:pPr marL="0" indent="0">
              <a:buNone/>
            </a:pPr>
            <a:endParaRPr lang="en-US" altLang="zh-TW" sz="1800" dirty="0"/>
          </a:p>
        </p:txBody>
      </p:sp>
      <p:pic>
        <p:nvPicPr>
          <p:cNvPr id="13" name="圖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6176739"/>
            <a:ext cx="2493010" cy="64807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484784"/>
            <a:ext cx="6696744" cy="4587654"/>
          </a:xfrm>
          <a:prstGeom prst="rect">
            <a:avLst/>
          </a:prstGeom>
        </p:spPr>
      </p:pic>
      <p:grpSp>
        <p:nvGrpSpPr>
          <p:cNvPr id="6" name="群組 5"/>
          <p:cNvGrpSpPr/>
          <p:nvPr/>
        </p:nvGrpSpPr>
        <p:grpSpPr>
          <a:xfrm>
            <a:off x="55187" y="44624"/>
            <a:ext cx="1041022" cy="973195"/>
            <a:chOff x="1753663" y="3145872"/>
            <a:chExt cx="1361963" cy="1361963"/>
          </a:xfrm>
        </p:grpSpPr>
        <p:sp>
          <p:nvSpPr>
            <p:cNvPr id="7" name="橢圓 6"/>
            <p:cNvSpPr/>
            <p:nvPr/>
          </p:nvSpPr>
          <p:spPr>
            <a:xfrm>
              <a:off x="1753663" y="3145872"/>
              <a:ext cx="1361963" cy="1361963"/>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8" name="橢圓 4"/>
            <p:cNvSpPr/>
            <p:nvPr/>
          </p:nvSpPr>
          <p:spPr>
            <a:xfrm>
              <a:off x="1953118"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Evaluation</a:t>
              </a:r>
              <a:endParaRPr lang="zh-TW" altLang="en-US" sz="1200" kern="1200" dirty="0"/>
            </a:p>
          </p:txBody>
        </p:sp>
      </p:grpSp>
    </p:spTree>
    <p:extLst>
      <p:ext uri="{BB962C8B-B14F-4D97-AF65-F5344CB8AC3E}">
        <p14:creationId xmlns:p14="http://schemas.microsoft.com/office/powerpoint/2010/main" val="4031457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Learning From Data</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dirty="0"/>
              <a:t>Understand the parameter(s) of classifier model you select (</a:t>
            </a:r>
            <a:r>
              <a:rPr lang="en-US" altLang="zh-TW" sz="1800" b="1" dirty="0">
                <a:hlinkClick r:id="rId2"/>
              </a:rPr>
              <a:t>KNeighborsClassifier</a:t>
            </a:r>
            <a:r>
              <a:rPr lang="en-US" altLang="zh-TW" sz="1800" b="1" dirty="0"/>
              <a:t> </a:t>
            </a:r>
            <a:r>
              <a:rPr lang="en-US" altLang="zh-TW" sz="1800" dirty="0"/>
              <a:t> </a:t>
            </a:r>
            <a:r>
              <a:rPr lang="en-US" altLang="zh-TW" sz="1800" dirty="0">
                <a:solidFill>
                  <a:schemeClr val="accent6">
                    <a:lumMod val="50000"/>
                  </a:schemeClr>
                </a:solidFill>
              </a:rPr>
              <a:t>here</a:t>
            </a:r>
            <a:r>
              <a:rPr lang="en-US" altLang="zh-TW" sz="1800" dirty="0"/>
              <a:t>) to fine turn the model for optimization.</a:t>
            </a:r>
          </a:p>
          <a:p>
            <a:r>
              <a:rPr lang="en-US" altLang="zh-TW" sz="1800" dirty="0"/>
              <a:t>To know more about K-Means classification, you can refer to the post </a:t>
            </a:r>
            <a:r>
              <a:rPr lang="en-US" altLang="zh-TW" sz="1800" u="sng" dirty="0">
                <a:hlinkClick r:id="rId3"/>
              </a:rPr>
              <a:t>[ ML In Action ] Classifying with k-Nearest Neighbors</a:t>
            </a:r>
            <a:endParaRPr lang="en-US" altLang="zh-TW" sz="1800" dirty="0"/>
          </a:p>
          <a:p>
            <a:pPr marL="0" indent="0">
              <a:buNone/>
            </a:pPr>
            <a:endParaRPr lang="en-US" altLang="zh-TW" sz="1400" dirty="0">
              <a:solidFill>
                <a:srgbClr val="0070C0"/>
              </a:solidFill>
            </a:endParaRPr>
          </a:p>
          <a:p>
            <a:pPr lvl="1"/>
            <a:endParaRPr lang="en-US" altLang="zh-TW" sz="1400" dirty="0"/>
          </a:p>
          <a:p>
            <a:pPr marL="0" indent="0">
              <a:buNone/>
            </a:pPr>
            <a:endParaRPr lang="en-US" altLang="zh-TW" sz="1800" dirty="0"/>
          </a:p>
        </p:txBody>
      </p:sp>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6176739"/>
            <a:ext cx="2493010" cy="648072"/>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1" y="2357848"/>
            <a:ext cx="6416509" cy="1431192"/>
          </a:xfrm>
          <a:prstGeom prst="rect">
            <a:avLst/>
          </a:prstGeom>
        </p:spPr>
      </p:pic>
      <p:pic>
        <p:nvPicPr>
          <p:cNvPr id="6" name="圖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3805013"/>
            <a:ext cx="4464496" cy="2369131"/>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3968" y="3703062"/>
            <a:ext cx="4248472" cy="2447755"/>
          </a:xfrm>
          <a:prstGeom prst="rect">
            <a:avLst/>
          </a:prstGeom>
        </p:spPr>
      </p:pic>
      <p:grpSp>
        <p:nvGrpSpPr>
          <p:cNvPr id="8" name="群組 7"/>
          <p:cNvGrpSpPr/>
          <p:nvPr/>
        </p:nvGrpSpPr>
        <p:grpSpPr>
          <a:xfrm>
            <a:off x="55187" y="44624"/>
            <a:ext cx="1041022" cy="973195"/>
            <a:chOff x="1753663" y="3145872"/>
            <a:chExt cx="1361963" cy="1361963"/>
          </a:xfrm>
        </p:grpSpPr>
        <p:sp>
          <p:nvSpPr>
            <p:cNvPr id="9" name="橢圓 8"/>
            <p:cNvSpPr/>
            <p:nvPr/>
          </p:nvSpPr>
          <p:spPr>
            <a:xfrm>
              <a:off x="1753663" y="3145872"/>
              <a:ext cx="1361963" cy="1361963"/>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0" name="橢圓 4"/>
            <p:cNvSpPr/>
            <p:nvPr/>
          </p:nvSpPr>
          <p:spPr>
            <a:xfrm>
              <a:off x="1953118" y="3345327"/>
              <a:ext cx="963053" cy="963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TW" sz="1200" kern="1200" dirty="0"/>
                <a:t>Evaluation</a:t>
              </a:r>
              <a:endParaRPr lang="zh-TW" altLang="en-US" sz="1200" kern="1200" dirty="0"/>
            </a:p>
          </p:txBody>
        </p:sp>
      </p:grpSp>
    </p:spTree>
    <p:extLst>
      <p:ext uri="{BB962C8B-B14F-4D97-AF65-F5344CB8AC3E}">
        <p14:creationId xmlns:p14="http://schemas.microsoft.com/office/powerpoint/2010/main" val="4289581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 want to learn the math/</a:t>
            </a:r>
            <a:r>
              <a:rPr lang="en-US" altLang="zh-TW" dirty="0" err="1"/>
              <a:t>alg</a:t>
            </a:r>
            <a:r>
              <a:rPr lang="en-US" altLang="zh-TW" dirty="0"/>
              <a:t> of ML</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340768"/>
            <a:ext cx="4327376" cy="5409220"/>
          </a:xfrm>
          <a:prstGeom prst="rect">
            <a:avLst/>
          </a:prstGeom>
        </p:spPr>
      </p:pic>
      <p:sp>
        <p:nvSpPr>
          <p:cNvPr id="6" name="文字方塊 5"/>
          <p:cNvSpPr txBox="1"/>
          <p:nvPr/>
        </p:nvSpPr>
        <p:spPr>
          <a:xfrm>
            <a:off x="5220072" y="1462941"/>
            <a:ext cx="3600400"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hlinkClick r:id="rId3"/>
              </a:rPr>
              <a:t>Amazon book</a:t>
            </a:r>
            <a:endParaRPr lang="en-US" altLang="zh-TW" dirty="0"/>
          </a:p>
          <a:p>
            <a:pPr marL="285750" indent="-285750">
              <a:buFont typeface="Arial" panose="020B0604020202020204" pitchFamily="34" charset="0"/>
              <a:buChar char="•"/>
            </a:pPr>
            <a:r>
              <a:rPr lang="en-US" altLang="zh-TW" dirty="0">
                <a:hlinkClick r:id="rId4" invalidUrl="ftp://ftp.ingv.it/pub/manuela.sbarra/Data Mining Practical Machine Learning Tools and Techniques - WEKA.pdf"/>
              </a:rPr>
              <a:t>Dark </a:t>
            </a:r>
            <a:r>
              <a:rPr lang="en-US" altLang="zh-TW" dirty="0" err="1">
                <a:hlinkClick r:id="rId5" invalidUrl="ftp://ftp.ingv.it/pub/manuela.sbarra/Data Mining Practical Machine Learning Tools and Techniques - WEKA.pdf"/>
              </a:rPr>
              <a:t>ver</a:t>
            </a:r>
            <a:r>
              <a:rPr lang="en-US" altLang="zh-TW" dirty="0">
                <a:hlinkClick r:id="rId6" invalidUrl="ftp://ftp.ingv.it/pub/manuela.sbarra/Data Mining Practical Machine Learning Tools and Techniques - WEKA.pdf"/>
              </a:rPr>
              <a:t> pdf</a:t>
            </a:r>
            <a:endParaRPr lang="zh-TW" altLang="en-US" dirty="0"/>
          </a:p>
        </p:txBody>
      </p:sp>
    </p:spTree>
    <p:extLst>
      <p:ext uri="{BB962C8B-B14F-4D97-AF65-F5344CB8AC3E}">
        <p14:creationId xmlns:p14="http://schemas.microsoft.com/office/powerpoint/2010/main" val="3763277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 want create ML toolkit by myself</a:t>
            </a:r>
            <a:endParaRPr lang="zh-TW" altLang="en-US" dirty="0"/>
          </a:p>
        </p:txBody>
      </p:sp>
      <p:sp>
        <p:nvSpPr>
          <p:cNvPr id="6" name="文字方塊 5"/>
          <p:cNvSpPr txBox="1"/>
          <p:nvPr/>
        </p:nvSpPr>
        <p:spPr>
          <a:xfrm>
            <a:off x="5220072" y="1462941"/>
            <a:ext cx="3600400"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hlinkClick r:id="rId2"/>
              </a:rPr>
              <a:t>Amazon book</a:t>
            </a:r>
            <a:endParaRPr lang="en-US" altLang="zh-TW"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268760"/>
            <a:ext cx="4262365" cy="5287397"/>
          </a:xfrm>
          <a:prstGeom prst="rect">
            <a:avLst/>
          </a:prstGeom>
        </p:spPr>
      </p:pic>
    </p:spTree>
    <p:extLst>
      <p:ext uri="{BB962C8B-B14F-4D97-AF65-F5344CB8AC3E}">
        <p14:creationId xmlns:p14="http://schemas.microsoft.com/office/powerpoint/2010/main" val="4249412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 want know how to use ML</a:t>
            </a:r>
            <a:endParaRPr lang="zh-TW" altLang="en-US" dirty="0"/>
          </a:p>
        </p:txBody>
      </p:sp>
      <p:sp>
        <p:nvSpPr>
          <p:cNvPr id="6" name="文字方塊 5"/>
          <p:cNvSpPr txBox="1"/>
          <p:nvPr/>
        </p:nvSpPr>
        <p:spPr>
          <a:xfrm>
            <a:off x="5220072" y="1462941"/>
            <a:ext cx="3600400"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hlinkClick r:id="rId2"/>
              </a:rPr>
              <a:t>Amazon book</a:t>
            </a:r>
            <a:endParaRPr lang="en-US" altLang="zh-TW"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253530"/>
            <a:ext cx="4070441" cy="5395059"/>
          </a:xfrm>
          <a:prstGeom prst="rect">
            <a:avLst/>
          </a:prstGeom>
        </p:spPr>
      </p:pic>
    </p:spTree>
    <p:extLst>
      <p:ext uri="{BB962C8B-B14F-4D97-AF65-F5344CB8AC3E}">
        <p14:creationId xmlns:p14="http://schemas.microsoft.com/office/powerpoint/2010/main" val="3189717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Appendix</a:t>
            </a:r>
            <a:endParaRPr lang="zh-TW" altLang="en-US" dirty="0"/>
          </a:p>
        </p:txBody>
      </p:sp>
      <p:sp>
        <p:nvSpPr>
          <p:cNvPr id="3" name="內容版面配置區 2"/>
          <p:cNvSpPr>
            <a:spLocks noGrp="1"/>
          </p:cNvSpPr>
          <p:nvPr>
            <p:ph idx="1"/>
          </p:nvPr>
        </p:nvSpPr>
        <p:spPr>
          <a:xfrm>
            <a:off x="457200" y="1268760"/>
            <a:ext cx="8579296" cy="4857403"/>
          </a:xfrm>
        </p:spPr>
        <p:txBody>
          <a:bodyPr>
            <a:normAutofit/>
          </a:bodyPr>
          <a:lstStyle/>
          <a:p>
            <a:r>
              <a:rPr lang="en-US" altLang="zh-TW" sz="1800" dirty="0">
                <a:hlinkClick r:id="rId2"/>
              </a:rPr>
              <a:t>AE + AI: the way towards autonomous computers | Pierre Collet | </a:t>
            </a:r>
            <a:r>
              <a:rPr lang="en-US" altLang="zh-TW" sz="1800" dirty="0" err="1">
                <a:hlinkClick r:id="rId2"/>
              </a:rPr>
              <a:t>TEDxUTTroyes</a:t>
            </a:r>
            <a:endParaRPr lang="en-US" altLang="zh-TW" sz="1800" dirty="0"/>
          </a:p>
          <a:p>
            <a:r>
              <a:rPr lang="en-US" altLang="zh-TW" sz="1800" dirty="0">
                <a:hlinkClick r:id="rId3"/>
              </a:rPr>
              <a:t>Course Introduction @ Machine Learning Foundations (</a:t>
            </a:r>
            <a:r>
              <a:rPr lang="zh-TW" altLang="en-US" sz="1800" dirty="0">
                <a:hlinkClick r:id="rId3"/>
              </a:rPr>
              <a:t>機器學習基石</a:t>
            </a:r>
            <a:r>
              <a:rPr lang="en-US" altLang="zh-TW" sz="1800" dirty="0">
                <a:hlinkClick r:id="rId3"/>
              </a:rPr>
              <a:t>)</a:t>
            </a:r>
            <a:endParaRPr lang="en-US" altLang="zh-TW" sz="1800" dirty="0"/>
          </a:p>
          <a:p>
            <a:r>
              <a:rPr lang="en-US" altLang="zh-TW" sz="1800" dirty="0" err="1">
                <a:hlinkClick r:id="rId4"/>
              </a:rPr>
              <a:t>Timo</a:t>
            </a:r>
            <a:r>
              <a:rPr lang="en-US" altLang="zh-TW" sz="1800" dirty="0">
                <a:hlinkClick r:id="rId4"/>
              </a:rPr>
              <a:t> </a:t>
            </a:r>
            <a:r>
              <a:rPr lang="en-US" altLang="zh-TW" sz="1800" dirty="0" err="1">
                <a:hlinkClick r:id="rId4"/>
              </a:rPr>
              <a:t>Honkela</a:t>
            </a:r>
            <a:r>
              <a:rPr lang="en-US" altLang="zh-TW" sz="1800" dirty="0">
                <a:hlinkClick r:id="rId4"/>
              </a:rPr>
              <a:t>: A history of machine learning and neural networks research</a:t>
            </a:r>
            <a:endParaRPr lang="en-US" altLang="zh-TW" sz="1800" dirty="0"/>
          </a:p>
          <a:p>
            <a:r>
              <a:rPr lang="en-US" altLang="zh-TW" sz="1800" dirty="0">
                <a:hlinkClick r:id="rId5"/>
              </a:rPr>
              <a:t>What is machine learning?</a:t>
            </a:r>
            <a:endParaRPr lang="en-US" altLang="zh-TW" sz="1800" dirty="0"/>
          </a:p>
          <a:p>
            <a:r>
              <a:rPr lang="en-US" altLang="zh-TW" sz="1800" dirty="0">
                <a:hlinkClick r:id="rId6"/>
              </a:rPr>
              <a:t>What is Artificial Intelligence (or Machine Learning)?</a:t>
            </a:r>
            <a:endParaRPr lang="en-US" altLang="zh-TW" sz="1800" dirty="0"/>
          </a:p>
          <a:p>
            <a:r>
              <a:rPr lang="en-US" altLang="zh-TW" sz="1800" dirty="0">
                <a:hlinkClick r:id="rId7"/>
              </a:rPr>
              <a:t>Practical Machine Learning Tutorial with Python Intro</a:t>
            </a:r>
            <a:endParaRPr lang="zh-TW" altLang="en-US" sz="1800" dirty="0"/>
          </a:p>
        </p:txBody>
      </p:sp>
    </p:spTree>
    <p:extLst>
      <p:ext uri="{BB962C8B-B14F-4D97-AF65-F5344CB8AC3E}">
        <p14:creationId xmlns:p14="http://schemas.microsoft.com/office/powerpoint/2010/main" val="350573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99" y="799733"/>
            <a:ext cx="7706801" cy="5258534"/>
          </a:xfrm>
          <a:prstGeom prst="rect">
            <a:avLst/>
          </a:prstGeom>
        </p:spPr>
      </p:pic>
    </p:spTree>
    <p:extLst>
      <p:ext uri="{BB962C8B-B14F-4D97-AF65-F5344CB8AC3E}">
        <p14:creationId xmlns:p14="http://schemas.microsoft.com/office/powerpoint/2010/main" val="597802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Preface – What’s Machine Learning</a:t>
            </a:r>
            <a:endParaRPr lang="zh-TW" altLang="en-US" sz="3600" dirty="0"/>
          </a:p>
        </p:txBody>
      </p:sp>
      <p:sp>
        <p:nvSpPr>
          <p:cNvPr id="3" name="內容版面配置區 2"/>
          <p:cNvSpPr>
            <a:spLocks noGrp="1"/>
          </p:cNvSpPr>
          <p:nvPr>
            <p:ph idx="1"/>
          </p:nvPr>
        </p:nvSpPr>
        <p:spPr>
          <a:xfrm>
            <a:off x="457200" y="1124744"/>
            <a:ext cx="8229600" cy="5001419"/>
          </a:xfrm>
        </p:spPr>
        <p:txBody>
          <a:bodyPr>
            <a:normAutofit/>
          </a:bodyPr>
          <a:lstStyle/>
          <a:p>
            <a:r>
              <a:rPr lang="en-US" altLang="zh-TW" sz="1800" b="1" dirty="0">
                <a:hlinkClick r:id="rId3"/>
              </a:rPr>
              <a:t>Machine Learning</a:t>
            </a:r>
            <a:r>
              <a:rPr lang="en-US" altLang="zh-TW" sz="1800" dirty="0"/>
              <a:t> is the science (</a:t>
            </a:r>
            <a:r>
              <a:rPr lang="en-US" altLang="zh-TW" sz="1400" dirty="0">
                <a:solidFill>
                  <a:schemeClr val="accent6">
                    <a:lumMod val="50000"/>
                  </a:schemeClr>
                </a:solidFill>
              </a:rPr>
              <a:t>and art</a:t>
            </a:r>
            <a:r>
              <a:rPr lang="en-US" altLang="zh-TW" sz="1800" dirty="0"/>
              <a:t>) of programming computers so they can </a:t>
            </a:r>
            <a:r>
              <a:rPr lang="en-US" altLang="zh-TW" sz="1800" b="1" i="1" dirty="0">
                <a:solidFill>
                  <a:srgbClr val="0070C0"/>
                </a:solidFill>
              </a:rPr>
              <a:t>learn from data</a:t>
            </a:r>
            <a:r>
              <a:rPr lang="en-US" altLang="zh-TW" sz="1800" dirty="0"/>
              <a:t>. Here is a slightly more general definition: </a:t>
            </a:r>
          </a:p>
          <a:p>
            <a:pPr lvl="1"/>
            <a:r>
              <a:rPr lang="en-US" altLang="zh-TW" sz="1400" dirty="0"/>
              <a:t>Machine Learning is the field of study that </a:t>
            </a:r>
            <a:r>
              <a:rPr lang="en-US" altLang="zh-TW" sz="1400" b="1" dirty="0"/>
              <a:t>gives computers the ability to learn without being explicitly programmed</a:t>
            </a:r>
            <a:r>
              <a:rPr lang="en-US" altLang="zh-TW" sz="1400" dirty="0"/>
              <a:t>. (</a:t>
            </a:r>
            <a:r>
              <a:rPr lang="en-US" altLang="zh-TW" sz="1400" b="1" dirty="0">
                <a:hlinkClick r:id="rId4"/>
              </a:rPr>
              <a:t>Arthur Samuel</a:t>
            </a:r>
            <a:r>
              <a:rPr lang="en-US" altLang="zh-TW" sz="1400" dirty="0"/>
              <a:t>, 1959)</a:t>
            </a:r>
          </a:p>
          <a:p>
            <a:pPr lvl="1"/>
            <a:r>
              <a:rPr lang="en-US" altLang="zh-TW" sz="1400" dirty="0"/>
              <a:t>A computer program is said to learn from experience </a:t>
            </a:r>
            <a:r>
              <a:rPr lang="en-US" altLang="zh-TW" sz="1400" i="1" dirty="0"/>
              <a:t>E</a:t>
            </a:r>
            <a:r>
              <a:rPr lang="en-US" altLang="zh-TW" sz="1400" dirty="0"/>
              <a:t> with respect to some task </a:t>
            </a:r>
            <a:r>
              <a:rPr lang="en-US" altLang="zh-TW" sz="1400" i="1" dirty="0"/>
              <a:t>T</a:t>
            </a:r>
            <a:r>
              <a:rPr lang="en-US" altLang="zh-TW" sz="1400" dirty="0"/>
              <a:t> and some performance measure </a:t>
            </a:r>
            <a:r>
              <a:rPr lang="en-US" altLang="zh-TW" sz="1400" i="1" dirty="0"/>
              <a:t>P</a:t>
            </a:r>
            <a:r>
              <a:rPr lang="en-US" altLang="zh-TW" sz="1400" dirty="0"/>
              <a:t>, if its performance on </a:t>
            </a:r>
            <a:r>
              <a:rPr lang="en-US" altLang="zh-TW" sz="1400" i="1" dirty="0"/>
              <a:t>T</a:t>
            </a:r>
            <a:r>
              <a:rPr lang="en-US" altLang="zh-TW" sz="1400" dirty="0"/>
              <a:t>, as measured by </a:t>
            </a:r>
            <a:r>
              <a:rPr lang="en-US" altLang="zh-TW" sz="1400" i="1" dirty="0"/>
              <a:t>P</a:t>
            </a:r>
            <a:r>
              <a:rPr lang="en-US" altLang="zh-TW" sz="1400" dirty="0"/>
              <a:t>, improves with experience </a:t>
            </a:r>
            <a:r>
              <a:rPr lang="en-US" altLang="zh-TW" sz="1400" i="1" dirty="0"/>
              <a:t>E</a:t>
            </a:r>
            <a:r>
              <a:rPr lang="en-US" altLang="zh-TW" sz="1400" dirty="0"/>
              <a:t>. (</a:t>
            </a:r>
            <a:r>
              <a:rPr lang="en-US" altLang="zh-TW" sz="1400" b="1" dirty="0">
                <a:hlinkClick r:id="rId5"/>
              </a:rPr>
              <a:t>Tom Mitchell</a:t>
            </a:r>
            <a:r>
              <a:rPr lang="en-US" altLang="zh-TW" sz="1400" dirty="0"/>
              <a:t>, 1997)</a:t>
            </a:r>
          </a:p>
          <a:p>
            <a:pPr lvl="1"/>
            <a:r>
              <a:rPr lang="en-US" altLang="zh-TW" sz="1400" dirty="0"/>
              <a:t>From Course - Machine Learning Foundations (</a:t>
            </a:r>
            <a:r>
              <a:rPr lang="en-US" altLang="zh-TW" sz="1400" dirty="0">
                <a:hlinkClick r:id="rId6"/>
              </a:rPr>
              <a:t>link</a:t>
            </a:r>
            <a:r>
              <a:rPr lang="en-US" altLang="zh-TW" sz="1400" dirty="0"/>
              <a:t>)</a:t>
            </a:r>
          </a:p>
          <a:p>
            <a:pPr lvl="1"/>
            <a:endParaRPr lang="zh-TW" altLang="en-US" sz="1400" dirty="0"/>
          </a:p>
        </p:txBody>
      </p:sp>
      <p:pic>
        <p:nvPicPr>
          <p:cNvPr id="9" name="圖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616" y="3140968"/>
            <a:ext cx="6214807" cy="3404090"/>
          </a:xfrm>
          <a:prstGeom prst="rect">
            <a:avLst/>
          </a:prstGeom>
        </p:spPr>
      </p:pic>
    </p:spTree>
    <p:extLst>
      <p:ext uri="{BB962C8B-B14F-4D97-AF65-F5344CB8AC3E}">
        <p14:creationId xmlns:p14="http://schemas.microsoft.com/office/powerpoint/2010/main" val="1931201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228418"/>
            <a:ext cx="6868484" cy="2200582"/>
          </a:xfrm>
          <a:prstGeom prst="rect">
            <a:avLst/>
          </a:prstGeom>
        </p:spPr>
      </p:pic>
      <p:sp>
        <p:nvSpPr>
          <p:cNvPr id="5" name="文字方塊 4"/>
          <p:cNvSpPr txBox="1"/>
          <p:nvPr/>
        </p:nvSpPr>
        <p:spPr>
          <a:xfrm>
            <a:off x="611560" y="908720"/>
            <a:ext cx="5754717" cy="369332"/>
          </a:xfrm>
          <a:prstGeom prst="rect">
            <a:avLst/>
          </a:prstGeom>
          <a:noFill/>
        </p:spPr>
        <p:txBody>
          <a:bodyPr wrap="none" rtlCol="0">
            <a:spAutoFit/>
          </a:bodyPr>
          <a:lstStyle/>
          <a:p>
            <a:r>
              <a:rPr lang="en-US" altLang="zh-TW" u="sng" dirty="0">
                <a:hlinkClick r:id="rId3"/>
              </a:rPr>
              <a:t>Pedro Domingos: "The Master Algorithm" | Talks at Google</a:t>
            </a:r>
            <a:r>
              <a:rPr lang="en-US" altLang="zh-TW" dirty="0"/>
              <a:t> </a:t>
            </a:r>
            <a:endParaRPr lang="zh-TW" altLang="en-US" dirty="0"/>
          </a:p>
        </p:txBody>
      </p:sp>
    </p:spTree>
    <p:extLst>
      <p:ext uri="{BB962C8B-B14F-4D97-AF65-F5344CB8AC3E}">
        <p14:creationId xmlns:p14="http://schemas.microsoft.com/office/powerpoint/2010/main" val="3827052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Preface – What’s Machine Learning</a:t>
            </a:r>
            <a:endParaRPr lang="zh-TW" altLang="en-US" sz="36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196752"/>
            <a:ext cx="7704856" cy="4900066"/>
          </a:xfrm>
          <a:prstGeom prst="rect">
            <a:avLst/>
          </a:prstGeom>
        </p:spPr>
      </p:pic>
      <p:cxnSp>
        <p:nvCxnSpPr>
          <p:cNvPr id="6" name="直線單箭頭接點 5"/>
          <p:cNvCxnSpPr/>
          <p:nvPr/>
        </p:nvCxnSpPr>
        <p:spPr>
          <a:xfrm flipV="1">
            <a:off x="6084168" y="4005064"/>
            <a:ext cx="0" cy="20917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6084168" y="6096818"/>
            <a:ext cx="2592288" cy="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0" name="橢圓 9"/>
          <p:cNvSpPr/>
          <p:nvPr/>
        </p:nvSpPr>
        <p:spPr>
          <a:xfrm>
            <a:off x="7524328" y="40050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7676728" y="422108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7380312" y="443711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7812360" y="465313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8028384" y="443711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7524328" y="486916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884368" y="508518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6228184" y="5050941"/>
            <a:ext cx="144016" cy="1440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6380584" y="5203341"/>
            <a:ext cx="144016" cy="1440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6677000" y="4858134"/>
            <a:ext cx="144016" cy="1440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6876256" y="5229200"/>
            <a:ext cx="144016" cy="1440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sp>
        <p:nvSpPr>
          <p:cNvPr id="21" name="橢圓 20"/>
          <p:cNvSpPr/>
          <p:nvPr/>
        </p:nvSpPr>
        <p:spPr>
          <a:xfrm>
            <a:off x="6323409" y="4437112"/>
            <a:ext cx="144016" cy="1440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p:nvSpPr>
        <p:spPr>
          <a:xfrm>
            <a:off x="7380312" y="5589240"/>
            <a:ext cx="144016" cy="1440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p:cNvCxnSpPr/>
          <p:nvPr/>
        </p:nvCxnSpPr>
        <p:spPr>
          <a:xfrm>
            <a:off x="6452592" y="4005064"/>
            <a:ext cx="1647800" cy="187220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橢圓 24"/>
          <p:cNvSpPr/>
          <p:nvPr/>
        </p:nvSpPr>
        <p:spPr>
          <a:xfrm>
            <a:off x="6749008" y="4077072"/>
            <a:ext cx="144016" cy="1440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1016" y="3615368"/>
            <a:ext cx="361821" cy="394260"/>
          </a:xfrm>
          <a:prstGeom prst="rect">
            <a:avLst/>
          </a:prstGeom>
        </p:spPr>
      </p:pic>
      <p:sp>
        <p:nvSpPr>
          <p:cNvPr id="29" name="文字方塊 28"/>
          <p:cNvSpPr txBox="1"/>
          <p:nvPr/>
        </p:nvSpPr>
        <p:spPr>
          <a:xfrm>
            <a:off x="8676456" y="5912152"/>
            <a:ext cx="311304" cy="369332"/>
          </a:xfrm>
          <a:prstGeom prst="rect">
            <a:avLst/>
          </a:prstGeom>
          <a:noFill/>
        </p:spPr>
        <p:txBody>
          <a:bodyPr wrap="none" rtlCol="0">
            <a:spAutoFit/>
          </a:bodyPr>
          <a:lstStyle/>
          <a:p>
            <a:r>
              <a:rPr lang="en-US" altLang="zh-TW" b="1" i="1" dirty="0">
                <a:solidFill>
                  <a:srgbClr val="002060"/>
                </a:solidFill>
              </a:rPr>
              <a:t>X</a:t>
            </a:r>
            <a:endParaRPr lang="zh-TW" altLang="en-US" b="1" i="1" dirty="0">
              <a:solidFill>
                <a:srgbClr val="002060"/>
              </a:solidFill>
            </a:endParaRPr>
          </a:p>
        </p:txBody>
      </p:sp>
      <p:sp>
        <p:nvSpPr>
          <p:cNvPr id="32" name="橢圓 31"/>
          <p:cNvSpPr/>
          <p:nvPr/>
        </p:nvSpPr>
        <p:spPr>
          <a:xfrm>
            <a:off x="6604992" y="5594548"/>
            <a:ext cx="144016" cy="1440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sp>
        <p:nvSpPr>
          <p:cNvPr id="33" name="文字方塊 32"/>
          <p:cNvSpPr txBox="1"/>
          <p:nvPr/>
        </p:nvSpPr>
        <p:spPr>
          <a:xfrm>
            <a:off x="5738092" y="3805450"/>
            <a:ext cx="304892" cy="369332"/>
          </a:xfrm>
          <a:prstGeom prst="rect">
            <a:avLst/>
          </a:prstGeom>
          <a:noFill/>
        </p:spPr>
        <p:txBody>
          <a:bodyPr wrap="none" rtlCol="0">
            <a:spAutoFit/>
          </a:bodyPr>
          <a:lstStyle/>
          <a:p>
            <a:r>
              <a:rPr lang="en-US" altLang="zh-TW" b="1" i="1" dirty="0">
                <a:solidFill>
                  <a:srgbClr val="002060"/>
                </a:solidFill>
              </a:rPr>
              <a:t>Y</a:t>
            </a:r>
            <a:endParaRPr lang="zh-TW" altLang="en-US" b="1" i="1" dirty="0">
              <a:solidFill>
                <a:srgbClr val="002060"/>
              </a:solidFill>
            </a:endParaRPr>
          </a:p>
        </p:txBody>
      </p:sp>
      <p:sp>
        <p:nvSpPr>
          <p:cNvPr id="34" name="文字方塊 33"/>
          <p:cNvSpPr txBox="1"/>
          <p:nvPr/>
        </p:nvSpPr>
        <p:spPr>
          <a:xfrm>
            <a:off x="7884368" y="5369232"/>
            <a:ext cx="1207382" cy="369332"/>
          </a:xfrm>
          <a:prstGeom prst="rect">
            <a:avLst/>
          </a:prstGeom>
          <a:noFill/>
        </p:spPr>
        <p:txBody>
          <a:bodyPr wrap="none" rtlCol="0">
            <a:spAutoFit/>
          </a:bodyPr>
          <a:lstStyle/>
          <a:p>
            <a:r>
              <a:rPr lang="en-US" altLang="zh-TW" i="1" dirty="0">
                <a:solidFill>
                  <a:srgbClr val="0070C0"/>
                </a:solidFill>
              </a:rPr>
              <a:t>a</a:t>
            </a:r>
            <a:r>
              <a:rPr lang="en-US" altLang="zh-TW" b="1" dirty="0">
                <a:solidFill>
                  <a:srgbClr val="FF0000"/>
                </a:solidFill>
              </a:rPr>
              <a:t>X</a:t>
            </a:r>
            <a:r>
              <a:rPr lang="en-US" altLang="zh-TW" dirty="0">
                <a:solidFill>
                  <a:srgbClr val="FF0000"/>
                </a:solidFill>
              </a:rPr>
              <a:t> + </a:t>
            </a:r>
            <a:r>
              <a:rPr lang="en-US" altLang="zh-TW" i="1" dirty="0">
                <a:solidFill>
                  <a:srgbClr val="0070C0"/>
                </a:solidFill>
              </a:rPr>
              <a:t>b</a:t>
            </a:r>
            <a:r>
              <a:rPr lang="en-US" altLang="zh-TW" b="1" dirty="0">
                <a:solidFill>
                  <a:srgbClr val="FF0000"/>
                </a:solidFill>
              </a:rPr>
              <a:t>Y</a:t>
            </a:r>
            <a:r>
              <a:rPr lang="en-US" altLang="zh-TW" dirty="0">
                <a:solidFill>
                  <a:srgbClr val="FF0000"/>
                </a:solidFill>
              </a:rPr>
              <a:t> = </a:t>
            </a:r>
            <a:r>
              <a:rPr lang="en-US" altLang="zh-TW" i="1" dirty="0">
                <a:solidFill>
                  <a:srgbClr val="0070C0"/>
                </a:solidFill>
              </a:rPr>
              <a:t>c</a:t>
            </a:r>
            <a:endParaRPr lang="zh-TW" altLang="en-US" i="1" dirty="0">
              <a:solidFill>
                <a:srgbClr val="0070C0"/>
              </a:solidFill>
            </a:endParaRPr>
          </a:p>
        </p:txBody>
      </p:sp>
      <p:grpSp>
        <p:nvGrpSpPr>
          <p:cNvPr id="39" name="群組 38"/>
          <p:cNvGrpSpPr/>
          <p:nvPr/>
        </p:nvGrpSpPr>
        <p:grpSpPr>
          <a:xfrm>
            <a:off x="539552" y="1412776"/>
            <a:ext cx="6644294" cy="2784284"/>
            <a:chOff x="539552" y="1412776"/>
            <a:chExt cx="6644294" cy="2784284"/>
          </a:xfrm>
        </p:grpSpPr>
        <p:sp>
          <p:nvSpPr>
            <p:cNvPr id="27" name="橢圓 26"/>
            <p:cNvSpPr/>
            <p:nvPr/>
          </p:nvSpPr>
          <p:spPr>
            <a:xfrm>
              <a:off x="539552" y="263691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p:nvSpPr>
          <p:spPr>
            <a:xfrm>
              <a:off x="543694" y="2924944"/>
              <a:ext cx="144016" cy="1440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55576" y="3827728"/>
              <a:ext cx="683200" cy="369332"/>
            </a:xfrm>
            <a:prstGeom prst="rect">
              <a:avLst/>
            </a:prstGeom>
            <a:noFill/>
          </p:spPr>
          <p:txBody>
            <a:bodyPr wrap="none" rtlCol="0">
              <a:spAutoFit/>
            </a:bodyPr>
            <a:lstStyle/>
            <a:p>
              <a:r>
                <a:rPr lang="en-US" altLang="zh-TW" b="1" dirty="0">
                  <a:solidFill>
                    <a:srgbClr val="FF0000"/>
                  </a:solidFill>
                </a:rPr>
                <a:t>X </a:t>
              </a:r>
              <a:r>
                <a:rPr lang="en-US" altLang="zh-TW" i="1" dirty="0">
                  <a:solidFill>
                    <a:srgbClr val="FF0000"/>
                  </a:solidFill>
                </a:rPr>
                <a:t>&amp;</a:t>
              </a:r>
              <a:r>
                <a:rPr lang="en-US" altLang="zh-TW" b="1" dirty="0">
                  <a:solidFill>
                    <a:srgbClr val="FF0000"/>
                  </a:solidFill>
                </a:rPr>
                <a:t> y</a:t>
              </a:r>
              <a:endParaRPr lang="zh-TW" altLang="en-US" b="1" dirty="0">
                <a:solidFill>
                  <a:srgbClr val="FF0000"/>
                </a:solidFill>
              </a:endParaRPr>
            </a:p>
          </p:txBody>
        </p:sp>
        <p:cxnSp>
          <p:nvCxnSpPr>
            <p:cNvPr id="36" name="直線接點 35"/>
            <p:cNvCxnSpPr/>
            <p:nvPr/>
          </p:nvCxnSpPr>
          <p:spPr>
            <a:xfrm>
              <a:off x="6395417" y="1628800"/>
              <a:ext cx="788429" cy="86409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4067944" y="1412776"/>
              <a:ext cx="646331" cy="923330"/>
            </a:xfrm>
            <a:prstGeom prst="rect">
              <a:avLst/>
            </a:prstGeom>
            <a:noFill/>
          </p:spPr>
          <p:txBody>
            <a:bodyPr wrap="none" rtlCol="0">
              <a:spAutoFit/>
            </a:bodyPr>
            <a:lstStyle/>
            <a:p>
              <a:r>
                <a:rPr lang="en-US" altLang="zh-TW" i="1" dirty="0">
                  <a:solidFill>
                    <a:srgbClr val="0070C0"/>
                  </a:solidFill>
                </a:rPr>
                <a:t>a</a:t>
              </a:r>
              <a:r>
                <a:rPr lang="en-US" altLang="zh-TW" dirty="0">
                  <a:solidFill>
                    <a:srgbClr val="0070C0"/>
                  </a:solidFill>
                </a:rPr>
                <a:t> = ?</a:t>
              </a:r>
            </a:p>
            <a:p>
              <a:r>
                <a:rPr lang="en-US" altLang="zh-TW" i="1" dirty="0">
                  <a:solidFill>
                    <a:srgbClr val="0070C0"/>
                  </a:solidFill>
                </a:rPr>
                <a:t>b</a:t>
              </a:r>
              <a:r>
                <a:rPr lang="en-US" altLang="zh-TW" dirty="0">
                  <a:solidFill>
                    <a:srgbClr val="0070C0"/>
                  </a:solidFill>
                </a:rPr>
                <a:t> = ?</a:t>
              </a:r>
            </a:p>
            <a:p>
              <a:r>
                <a:rPr lang="en-US" altLang="zh-TW" i="1" dirty="0">
                  <a:solidFill>
                    <a:srgbClr val="0070C0"/>
                  </a:solidFill>
                </a:rPr>
                <a:t>c</a:t>
              </a:r>
              <a:r>
                <a:rPr lang="en-US" altLang="zh-TW" dirty="0">
                  <a:solidFill>
                    <a:srgbClr val="0070C0"/>
                  </a:solidFill>
                </a:rPr>
                <a:t> = ?</a:t>
              </a:r>
              <a:endParaRPr lang="zh-TW" altLang="en-US" dirty="0">
                <a:solidFill>
                  <a:srgbClr val="0070C0"/>
                </a:solidFill>
              </a:endParaRPr>
            </a:p>
          </p:txBody>
        </p:sp>
      </p:grpSp>
    </p:spTree>
    <p:extLst>
      <p:ext uri="{BB962C8B-B14F-4D97-AF65-F5344CB8AC3E}">
        <p14:creationId xmlns:p14="http://schemas.microsoft.com/office/powerpoint/2010/main" val="395392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Preface – Why ML?</a:t>
            </a:r>
            <a:endParaRPr lang="zh-TW" altLang="en-US" sz="3600" dirty="0"/>
          </a:p>
        </p:txBody>
      </p:sp>
      <p:sp>
        <p:nvSpPr>
          <p:cNvPr id="5" name="文字方塊 4"/>
          <p:cNvSpPr txBox="1"/>
          <p:nvPr/>
        </p:nvSpPr>
        <p:spPr>
          <a:xfrm>
            <a:off x="467544" y="1412776"/>
            <a:ext cx="8280920"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As we care about how our customers feel about our products, we will have people to check out posts in forums to see if there are any complaints. If there are, we can then deal with those issues and enhance our test processes to improve the quality of our products. In order to accomplish this, we have to locate the object of the complaint and identify the profile a particular customer is not satisfied with. Check out the post below as an example:</a:t>
            </a:r>
            <a:endParaRPr lang="zh-TW" altLang="en-US" sz="14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0883" y="4952942"/>
            <a:ext cx="1446123" cy="1862668"/>
          </a:xfrm>
          <a:prstGeom prst="rect">
            <a:avLst/>
          </a:prstGeom>
        </p:spPr>
      </p:pic>
      <p:grpSp>
        <p:nvGrpSpPr>
          <p:cNvPr id="3" name="群組 2">
            <a:extLst>
              <a:ext uri="{FF2B5EF4-FFF2-40B4-BE49-F238E27FC236}">
                <a16:creationId xmlns:a16="http://schemas.microsoft.com/office/drawing/2014/main" id="{61AA4086-A1F7-44AE-8DD7-13F7CD79EE6B}"/>
              </a:ext>
            </a:extLst>
          </p:cNvPr>
          <p:cNvGrpSpPr/>
          <p:nvPr/>
        </p:nvGrpSpPr>
        <p:grpSpPr>
          <a:xfrm>
            <a:off x="627366" y="1412776"/>
            <a:ext cx="7889267" cy="4885869"/>
            <a:chOff x="323528" y="991403"/>
            <a:chExt cx="7889267" cy="4885869"/>
          </a:xfrm>
        </p:grpSpPr>
        <p:grpSp>
          <p:nvGrpSpPr>
            <p:cNvPr id="8" name="群組 7">
              <a:extLst>
                <a:ext uri="{FF2B5EF4-FFF2-40B4-BE49-F238E27FC236}">
                  <a16:creationId xmlns:a16="http://schemas.microsoft.com/office/drawing/2014/main" id="{ABB9FDEA-6CD3-42C1-8D5D-38B482BBF5C2}"/>
                </a:ext>
              </a:extLst>
            </p:cNvPr>
            <p:cNvGrpSpPr/>
            <p:nvPr/>
          </p:nvGrpSpPr>
          <p:grpSpPr>
            <a:xfrm>
              <a:off x="323528" y="991403"/>
              <a:ext cx="7889267" cy="4885869"/>
              <a:chOff x="323528" y="991403"/>
              <a:chExt cx="7889267" cy="4885869"/>
            </a:xfrm>
          </p:grpSpPr>
          <p:pic>
            <p:nvPicPr>
              <p:cNvPr id="6" name="圖片 5">
                <a:extLst>
                  <a:ext uri="{FF2B5EF4-FFF2-40B4-BE49-F238E27FC236}">
                    <a16:creationId xmlns:a16="http://schemas.microsoft.com/office/drawing/2014/main" id="{610FBA4E-C082-48A3-8988-A76BC9E47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991403"/>
                <a:ext cx="7889267" cy="4885869"/>
              </a:xfrm>
              <a:prstGeom prst="rect">
                <a:avLst/>
              </a:prstGeom>
              <a:effectLst>
                <a:glow rad="228600">
                  <a:schemeClr val="accent2">
                    <a:satMod val="175000"/>
                    <a:alpha val="40000"/>
                  </a:schemeClr>
                </a:glow>
              </a:effectLst>
            </p:spPr>
          </p:pic>
          <p:sp>
            <p:nvSpPr>
              <p:cNvPr id="7" name="文字方塊 6">
                <a:extLst>
                  <a:ext uri="{FF2B5EF4-FFF2-40B4-BE49-F238E27FC236}">
                    <a16:creationId xmlns:a16="http://schemas.microsoft.com/office/drawing/2014/main" id="{0F128219-A1CA-48CD-83F2-1F9ABF3786BA}"/>
                  </a:ext>
                </a:extLst>
              </p:cNvPr>
              <p:cNvSpPr txBox="1"/>
              <p:nvPr/>
            </p:nvSpPr>
            <p:spPr>
              <a:xfrm>
                <a:off x="7126199" y="1228110"/>
                <a:ext cx="969368" cy="369332"/>
              </a:xfrm>
              <a:prstGeom prst="rect">
                <a:avLst/>
              </a:prstGeom>
              <a:noFill/>
            </p:spPr>
            <p:txBody>
              <a:bodyPr wrap="none" rtlCol="0">
                <a:spAutoFit/>
              </a:bodyPr>
              <a:lstStyle/>
              <a:p>
                <a:r>
                  <a:rPr lang="en-US" altLang="zh-TW" dirty="0">
                    <a:hlinkClick r:id="rId5"/>
                  </a:rPr>
                  <a:t>Post link</a:t>
                </a:r>
                <a:endParaRPr lang="zh-TW" altLang="en-US" dirty="0"/>
              </a:p>
            </p:txBody>
          </p:sp>
        </p:grpSp>
        <p:grpSp>
          <p:nvGrpSpPr>
            <p:cNvPr id="20" name="群組 19">
              <a:extLst>
                <a:ext uri="{FF2B5EF4-FFF2-40B4-BE49-F238E27FC236}">
                  <a16:creationId xmlns:a16="http://schemas.microsoft.com/office/drawing/2014/main" id="{C26930DA-CC81-4ED3-A52B-73AF8E708ACB}"/>
                </a:ext>
              </a:extLst>
            </p:cNvPr>
            <p:cNvGrpSpPr/>
            <p:nvPr/>
          </p:nvGrpSpPr>
          <p:grpSpPr>
            <a:xfrm>
              <a:off x="683568" y="1313792"/>
              <a:ext cx="7241277" cy="4212732"/>
              <a:chOff x="683568" y="1313792"/>
              <a:chExt cx="7241277" cy="4212732"/>
            </a:xfrm>
          </p:grpSpPr>
          <p:sp>
            <p:nvSpPr>
              <p:cNvPr id="9" name="矩形 8">
                <a:extLst>
                  <a:ext uri="{FF2B5EF4-FFF2-40B4-BE49-F238E27FC236}">
                    <a16:creationId xmlns:a16="http://schemas.microsoft.com/office/drawing/2014/main" id="{0DF87941-BA6B-45EF-BA37-19B179ADD467}"/>
                  </a:ext>
                </a:extLst>
              </p:cNvPr>
              <p:cNvSpPr/>
              <p:nvPr/>
            </p:nvSpPr>
            <p:spPr>
              <a:xfrm>
                <a:off x="683568" y="1313792"/>
                <a:ext cx="864096" cy="2836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74516CBF-6E4C-4AF6-AEA8-4BCD3BAD7EE6}"/>
                  </a:ext>
                </a:extLst>
              </p:cNvPr>
              <p:cNvCxnSpPr/>
              <p:nvPr/>
            </p:nvCxnSpPr>
            <p:spPr>
              <a:xfrm>
                <a:off x="796053" y="3532540"/>
                <a:ext cx="712879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1BD45FB-08FE-4C3D-BE57-EB692BFD9E3B}"/>
                  </a:ext>
                </a:extLst>
              </p:cNvPr>
              <p:cNvCxnSpPr/>
              <p:nvPr/>
            </p:nvCxnSpPr>
            <p:spPr>
              <a:xfrm>
                <a:off x="780287" y="3779533"/>
                <a:ext cx="712879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112F0052-62A0-41C1-A88A-BA63D799422C}"/>
                  </a:ext>
                </a:extLst>
              </p:cNvPr>
              <p:cNvCxnSpPr/>
              <p:nvPr/>
            </p:nvCxnSpPr>
            <p:spPr>
              <a:xfrm>
                <a:off x="780287" y="4005064"/>
                <a:ext cx="712879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4DD1C2B-D437-4906-87FF-21D43952E411}"/>
                  </a:ext>
                </a:extLst>
              </p:cNvPr>
              <p:cNvCxnSpPr>
                <a:cxnSpLocks/>
              </p:cNvCxnSpPr>
              <p:nvPr/>
            </p:nvCxnSpPr>
            <p:spPr>
              <a:xfrm>
                <a:off x="796053" y="4221088"/>
                <a:ext cx="2119763"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6E6EE9C-FE23-4F83-8D8A-59A31171466B}"/>
                  </a:ext>
                </a:extLst>
              </p:cNvPr>
              <p:cNvSpPr/>
              <p:nvPr/>
            </p:nvSpPr>
            <p:spPr>
              <a:xfrm>
                <a:off x="1418896" y="5157192"/>
                <a:ext cx="1064871" cy="31869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78198A55-9D6A-4457-88CF-E294EF8437BB}"/>
                  </a:ext>
                </a:extLst>
              </p:cNvPr>
              <p:cNvSpPr txBox="1"/>
              <p:nvPr/>
            </p:nvSpPr>
            <p:spPr>
              <a:xfrm>
                <a:off x="1547664" y="1569154"/>
                <a:ext cx="891591" cy="369332"/>
              </a:xfrm>
              <a:prstGeom prst="rect">
                <a:avLst/>
              </a:prstGeom>
              <a:noFill/>
            </p:spPr>
            <p:txBody>
              <a:bodyPr wrap="none" rtlCol="0">
                <a:spAutoFit/>
              </a:bodyPr>
              <a:lstStyle/>
              <a:p>
                <a:r>
                  <a:rPr lang="en-US" altLang="zh-TW" b="1" dirty="0">
                    <a:solidFill>
                      <a:srgbClr val="002060"/>
                    </a:solidFill>
                  </a:rPr>
                  <a:t>Subject</a:t>
                </a:r>
                <a:endParaRPr lang="zh-TW" altLang="en-US" b="1" dirty="0">
                  <a:solidFill>
                    <a:srgbClr val="002060"/>
                  </a:solidFill>
                </a:endParaRPr>
              </a:p>
            </p:txBody>
          </p:sp>
          <p:sp>
            <p:nvSpPr>
              <p:cNvPr id="18" name="文字方塊 17">
                <a:extLst>
                  <a:ext uri="{FF2B5EF4-FFF2-40B4-BE49-F238E27FC236}">
                    <a16:creationId xmlns:a16="http://schemas.microsoft.com/office/drawing/2014/main" id="{42023992-E3BB-4D4D-B689-8C7512A225BC}"/>
                  </a:ext>
                </a:extLst>
              </p:cNvPr>
              <p:cNvSpPr txBox="1"/>
              <p:nvPr/>
            </p:nvSpPr>
            <p:spPr>
              <a:xfrm>
                <a:off x="2483767" y="5157192"/>
                <a:ext cx="814647" cy="369332"/>
              </a:xfrm>
              <a:prstGeom prst="rect">
                <a:avLst/>
              </a:prstGeom>
              <a:noFill/>
            </p:spPr>
            <p:txBody>
              <a:bodyPr wrap="none" rtlCol="0">
                <a:spAutoFit/>
              </a:bodyPr>
              <a:lstStyle/>
              <a:p>
                <a:r>
                  <a:rPr lang="en-US" altLang="zh-TW" b="1" dirty="0">
                    <a:solidFill>
                      <a:srgbClr val="7030A0"/>
                    </a:solidFill>
                  </a:rPr>
                  <a:t>Object</a:t>
                </a:r>
                <a:endParaRPr lang="zh-TW" altLang="en-US" b="1" dirty="0">
                  <a:solidFill>
                    <a:srgbClr val="7030A0"/>
                  </a:solidFill>
                </a:endParaRPr>
              </a:p>
            </p:txBody>
          </p:sp>
          <p:sp>
            <p:nvSpPr>
              <p:cNvPr id="19" name="文字方塊 18">
                <a:extLst>
                  <a:ext uri="{FF2B5EF4-FFF2-40B4-BE49-F238E27FC236}">
                    <a16:creationId xmlns:a16="http://schemas.microsoft.com/office/drawing/2014/main" id="{10BB26C0-8EA6-47CA-8E36-71DB9E5F0597}"/>
                  </a:ext>
                </a:extLst>
              </p:cNvPr>
              <p:cNvSpPr txBox="1"/>
              <p:nvPr/>
            </p:nvSpPr>
            <p:spPr>
              <a:xfrm>
                <a:off x="728211" y="3090448"/>
                <a:ext cx="2290114" cy="369332"/>
              </a:xfrm>
              <a:prstGeom prst="rect">
                <a:avLst/>
              </a:prstGeom>
              <a:noFill/>
            </p:spPr>
            <p:txBody>
              <a:bodyPr wrap="none" rtlCol="0">
                <a:spAutoFit/>
              </a:bodyPr>
              <a:lstStyle/>
              <a:p>
                <a:r>
                  <a:rPr lang="en-US" altLang="zh-TW" b="1" dirty="0">
                    <a:solidFill>
                      <a:srgbClr val="FFC000"/>
                    </a:solidFill>
                  </a:rPr>
                  <a:t>Description/Symptom</a:t>
                </a:r>
                <a:endParaRPr lang="zh-TW" altLang="en-US" b="1" dirty="0">
                  <a:solidFill>
                    <a:srgbClr val="FFC000"/>
                  </a:solidFill>
                </a:endParaRPr>
              </a:p>
            </p:txBody>
          </p:sp>
        </p:grpSp>
      </p:grpSp>
    </p:spTree>
    <p:extLst>
      <p:ext uri="{BB962C8B-B14F-4D97-AF65-F5344CB8AC3E}">
        <p14:creationId xmlns:p14="http://schemas.microsoft.com/office/powerpoint/2010/main" val="338670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Preface – Why ML?</a:t>
            </a:r>
            <a:endParaRPr lang="zh-TW" altLang="en-US" sz="3600"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98" y="3189428"/>
            <a:ext cx="6994728" cy="3767964"/>
          </a:xfrm>
          <a:prstGeom prst="rect">
            <a:avLst/>
          </a:prstGeom>
        </p:spPr>
      </p:pic>
      <p:sp>
        <p:nvSpPr>
          <p:cNvPr id="5" name="文字方塊 4"/>
          <p:cNvSpPr txBox="1"/>
          <p:nvPr/>
        </p:nvSpPr>
        <p:spPr>
          <a:xfrm>
            <a:off x="467544" y="1412776"/>
            <a:ext cx="8280920" cy="1384995"/>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If you are thinking about creating rules to extract subject/object/symptom from posts on forums, here is the typical process we may go through:</a:t>
            </a:r>
          </a:p>
          <a:p>
            <a:pPr marL="742950" lvl="1" indent="-285750">
              <a:buFont typeface="Arial" panose="020B0604020202020204" pitchFamily="34" charset="0"/>
              <a:buChar char="•"/>
            </a:pPr>
            <a:r>
              <a:rPr lang="en-US" altLang="zh-TW" sz="1600" dirty="0"/>
              <a:t>New model of mobile phone</a:t>
            </a:r>
          </a:p>
          <a:p>
            <a:pPr marL="742950" lvl="1" indent="-285750">
              <a:buFont typeface="Arial" panose="020B0604020202020204" pitchFamily="34" charset="0"/>
              <a:buChar char="•"/>
            </a:pPr>
            <a:r>
              <a:rPr lang="en-US" altLang="zh-TW" sz="1600" dirty="0"/>
              <a:t>New model of car/handset/BLE</a:t>
            </a:r>
          </a:p>
          <a:p>
            <a:pPr marL="742950" lvl="1" indent="-285750">
              <a:buFont typeface="Arial" panose="020B0604020202020204" pitchFamily="34" charset="0"/>
              <a:buChar char="•"/>
            </a:pPr>
            <a:r>
              <a:rPr lang="en-US" altLang="zh-TW" sz="1600" dirty="0"/>
              <a:t>Rule efficiency and effectiveness</a:t>
            </a:r>
            <a:endParaRPr lang="zh-TW" altLang="en-US" sz="1600" dirty="0"/>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08" y="3290360"/>
            <a:ext cx="1297684" cy="1291097"/>
          </a:xfrm>
          <a:prstGeom prst="rect">
            <a:avLst/>
          </a:prstGeom>
        </p:spPr>
      </p:pic>
      <p:pic>
        <p:nvPicPr>
          <p:cNvPr id="7" name="圖片 6">
            <a:extLst>
              <a:ext uri="{FF2B5EF4-FFF2-40B4-BE49-F238E27FC236}">
                <a16:creationId xmlns:a16="http://schemas.microsoft.com/office/drawing/2014/main" id="{52BAAC5B-E52D-468D-99D7-2AF70D14B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883" y="4952942"/>
            <a:ext cx="1446123" cy="1862668"/>
          </a:xfrm>
          <a:prstGeom prst="rect">
            <a:avLst/>
          </a:prstGeom>
        </p:spPr>
      </p:pic>
    </p:spTree>
    <p:extLst>
      <p:ext uri="{BB962C8B-B14F-4D97-AF65-F5344CB8AC3E}">
        <p14:creationId xmlns:p14="http://schemas.microsoft.com/office/powerpoint/2010/main" val="319533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Preface – Why ML?</a:t>
            </a:r>
            <a:endParaRPr lang="zh-TW" altLang="en-US" sz="3600" dirty="0"/>
          </a:p>
        </p:txBody>
      </p:sp>
      <p:sp>
        <p:nvSpPr>
          <p:cNvPr id="5" name="文字方塊 4"/>
          <p:cNvSpPr txBox="1"/>
          <p:nvPr/>
        </p:nvSpPr>
        <p:spPr>
          <a:xfrm>
            <a:off x="467544" y="1412776"/>
            <a:ext cx="838842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In contrast, this is a classic </a:t>
            </a:r>
            <a:r>
              <a:rPr lang="en-US" altLang="zh-TW" b="1" dirty="0">
                <a:hlinkClick r:id="rId3"/>
              </a:rPr>
              <a:t>NER</a:t>
            </a:r>
            <a:r>
              <a:rPr lang="en-US" altLang="zh-TW" dirty="0"/>
              <a:t> (Name Entity Recognition) problem and can be handled by the </a:t>
            </a:r>
            <a:r>
              <a:rPr lang="en-US" altLang="zh-TW" b="1" dirty="0">
                <a:solidFill>
                  <a:srgbClr val="FF0000"/>
                </a:solidFill>
              </a:rPr>
              <a:t>M</a:t>
            </a:r>
            <a:r>
              <a:rPr lang="en-US" altLang="zh-TW" b="1" dirty="0">
                <a:solidFill>
                  <a:srgbClr val="0070C0"/>
                </a:solidFill>
              </a:rPr>
              <a:t>a</a:t>
            </a:r>
            <a:r>
              <a:rPr lang="en-US" altLang="zh-TW" b="1" dirty="0">
                <a:solidFill>
                  <a:srgbClr val="FFFF00"/>
                </a:solidFill>
              </a:rPr>
              <a:t>c</a:t>
            </a:r>
            <a:r>
              <a:rPr lang="en-US" altLang="zh-TW" b="1" dirty="0">
                <a:solidFill>
                  <a:srgbClr val="00B050"/>
                </a:solidFill>
              </a:rPr>
              <a:t>h</a:t>
            </a:r>
            <a:r>
              <a:rPr lang="en-US" altLang="zh-TW" b="1" dirty="0">
                <a:solidFill>
                  <a:srgbClr val="7030A0"/>
                </a:solidFill>
              </a:rPr>
              <a:t>i</a:t>
            </a:r>
            <a:r>
              <a:rPr lang="en-US" altLang="zh-TW" b="1" dirty="0">
                <a:solidFill>
                  <a:srgbClr val="FF0000"/>
                </a:solidFill>
              </a:rPr>
              <a:t>n</a:t>
            </a:r>
            <a:r>
              <a:rPr lang="en-US" altLang="zh-TW" b="1" dirty="0">
                <a:solidFill>
                  <a:srgbClr val="0070C0"/>
                </a:solidFill>
              </a:rPr>
              <a:t>e</a:t>
            </a:r>
            <a:r>
              <a:rPr lang="en-US" altLang="zh-TW" b="1" dirty="0"/>
              <a:t> </a:t>
            </a:r>
            <a:r>
              <a:rPr lang="en-US" altLang="zh-TW" b="1" dirty="0">
                <a:solidFill>
                  <a:srgbClr val="FFC000"/>
                </a:solidFill>
              </a:rPr>
              <a:t>L</a:t>
            </a:r>
            <a:r>
              <a:rPr lang="en-US" altLang="zh-TW" b="1" dirty="0">
                <a:solidFill>
                  <a:srgbClr val="00B050"/>
                </a:solidFill>
              </a:rPr>
              <a:t>e</a:t>
            </a:r>
            <a:r>
              <a:rPr lang="en-US" altLang="zh-TW" b="1" dirty="0">
                <a:solidFill>
                  <a:srgbClr val="7030A0"/>
                </a:solidFill>
              </a:rPr>
              <a:t>a</a:t>
            </a:r>
            <a:r>
              <a:rPr lang="en-US" altLang="zh-TW" b="1" dirty="0">
                <a:solidFill>
                  <a:srgbClr val="FF0000"/>
                </a:solidFill>
              </a:rPr>
              <a:t>r</a:t>
            </a:r>
            <a:r>
              <a:rPr lang="en-US" altLang="zh-TW" b="1" dirty="0">
                <a:solidFill>
                  <a:srgbClr val="FFFF00"/>
                </a:solidFill>
              </a:rPr>
              <a:t>n</a:t>
            </a:r>
            <a:r>
              <a:rPr lang="en-US" altLang="zh-TW" b="1" dirty="0">
                <a:solidFill>
                  <a:srgbClr val="00B050"/>
                </a:solidFill>
              </a:rPr>
              <a:t>i</a:t>
            </a:r>
            <a:r>
              <a:rPr lang="en-US" altLang="zh-TW" b="1" dirty="0">
                <a:solidFill>
                  <a:srgbClr val="0070C0"/>
                </a:solidFill>
              </a:rPr>
              <a:t>n</a:t>
            </a:r>
            <a:r>
              <a:rPr lang="en-US" altLang="zh-TW" b="1" dirty="0">
                <a:solidFill>
                  <a:srgbClr val="00B0F0"/>
                </a:solidFill>
              </a:rPr>
              <a:t>g</a:t>
            </a:r>
            <a:r>
              <a:rPr lang="en-US" altLang="zh-TW" b="1" dirty="0"/>
              <a:t> techniques </a:t>
            </a:r>
            <a:r>
              <a:rPr lang="en-US" altLang="zh-TW" b="1" dirty="0">
                <a:solidFill>
                  <a:srgbClr val="0070C0"/>
                </a:solidFill>
              </a:rPr>
              <a:t>automatically!</a:t>
            </a:r>
            <a:endParaRPr lang="en-US" altLang="zh-TW" dirty="0"/>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933056"/>
            <a:ext cx="5944430" cy="2562583"/>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640" y="2686499"/>
            <a:ext cx="2067272" cy="1246557"/>
          </a:xfrm>
          <a:prstGeom prst="rect">
            <a:avLst/>
          </a:prstGeom>
        </p:spPr>
      </p:pic>
      <p:sp>
        <p:nvSpPr>
          <p:cNvPr id="8" name="矩形 7"/>
          <p:cNvSpPr/>
          <p:nvPr/>
        </p:nvSpPr>
        <p:spPr>
          <a:xfrm>
            <a:off x="971600" y="3933056"/>
            <a:ext cx="3024336" cy="244827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2490" y="3356992"/>
            <a:ext cx="2550106" cy="1512168"/>
          </a:xfrm>
          <a:prstGeom prst="rect">
            <a:avLst/>
          </a:prstGeom>
        </p:spPr>
      </p:pic>
      <p:pic>
        <p:nvPicPr>
          <p:cNvPr id="11" name="圖片 10">
            <a:extLst>
              <a:ext uri="{FF2B5EF4-FFF2-40B4-BE49-F238E27FC236}">
                <a16:creationId xmlns:a16="http://schemas.microsoft.com/office/drawing/2014/main" id="{B0EC8148-A824-4F64-B76A-85160B3689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0883" y="4952942"/>
            <a:ext cx="1446123" cy="1862668"/>
          </a:xfrm>
          <a:prstGeom prst="rect">
            <a:avLst/>
          </a:prstGeom>
        </p:spPr>
      </p:pic>
    </p:spTree>
    <p:extLst>
      <p:ext uri="{BB962C8B-B14F-4D97-AF65-F5344CB8AC3E}">
        <p14:creationId xmlns:p14="http://schemas.microsoft.com/office/powerpoint/2010/main" val="651054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Preface – Types of ML</a:t>
            </a:r>
            <a:endParaRPr lang="zh-TW" altLang="en-US" sz="3600" dirty="0"/>
          </a:p>
        </p:txBody>
      </p:sp>
      <p:sp>
        <p:nvSpPr>
          <p:cNvPr id="5" name="文字方塊 4"/>
          <p:cNvSpPr txBox="1"/>
          <p:nvPr/>
        </p:nvSpPr>
        <p:spPr>
          <a:xfrm>
            <a:off x="467544" y="1412776"/>
            <a:ext cx="8388424" cy="590931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In </a:t>
            </a:r>
            <a:r>
              <a:rPr lang="en-US" altLang="zh-TW" b="1" i="1" dirty="0">
                <a:solidFill>
                  <a:srgbClr val="0070C0"/>
                </a:solidFill>
              </a:rPr>
              <a:t>Supervised Learning</a:t>
            </a:r>
            <a:r>
              <a:rPr lang="en-US" altLang="zh-TW" dirty="0"/>
              <a:t>, the training data you feed to the algorithm includes the features and desired solutions, called </a:t>
            </a:r>
            <a:r>
              <a:rPr lang="en-US" altLang="zh-TW" i="1" dirty="0"/>
              <a:t>labels</a:t>
            </a:r>
            <a:r>
              <a:rPr lang="en-US" altLang="zh-TW" dirty="0"/>
              <a:t> (</a:t>
            </a:r>
            <a:r>
              <a:rPr lang="en-US" altLang="zh-TW" sz="1400" dirty="0">
                <a:solidFill>
                  <a:schemeClr val="accent6">
                    <a:lumMod val="50000"/>
                  </a:schemeClr>
                </a:solidFill>
              </a:rPr>
              <a:t>“Subject”, “Object” etc</a:t>
            </a:r>
            <a:r>
              <a:rPr lang="en-US" altLang="zh-TW" dirty="0"/>
              <a:t>). </a:t>
            </a:r>
          </a:p>
          <a:p>
            <a:pPr marL="742950" lvl="1" indent="-285750">
              <a:buFont typeface="Arial" panose="020B0604020202020204" pitchFamily="34" charset="0"/>
              <a:buChar char="•"/>
            </a:pPr>
            <a:r>
              <a:rPr lang="en-US" altLang="zh-TW" dirty="0"/>
              <a:t>Spam classification</a:t>
            </a:r>
          </a:p>
          <a:p>
            <a:pPr marL="742950" lvl="1" indent="-285750">
              <a:buFont typeface="Arial" panose="020B0604020202020204" pitchFamily="34" charset="0"/>
              <a:buChar char="•"/>
            </a:pPr>
            <a:r>
              <a:rPr lang="en-US" altLang="zh-TW" dirty="0"/>
              <a:t>Face recognition</a:t>
            </a:r>
          </a:p>
          <a:p>
            <a:pPr marL="742950" lvl="1" indent="-285750">
              <a:buFont typeface="Arial" panose="020B0604020202020204" pitchFamily="34" charset="0"/>
              <a:buChar char="•"/>
            </a:pPr>
            <a:r>
              <a:rPr lang="en-US" altLang="zh-TW" dirty="0"/>
              <a:t>NER</a:t>
            </a:r>
          </a:p>
          <a:p>
            <a:pPr marL="285750" indent="-285750">
              <a:buFont typeface="Arial" panose="020B0604020202020204" pitchFamily="34" charset="0"/>
              <a:buChar char="•"/>
            </a:pPr>
            <a:r>
              <a:rPr lang="en-US" altLang="zh-TW" dirty="0"/>
              <a:t>In </a:t>
            </a:r>
            <a:r>
              <a:rPr lang="en-US" altLang="zh-TW" b="1" i="1" dirty="0">
                <a:solidFill>
                  <a:srgbClr val="7030A0"/>
                </a:solidFill>
              </a:rPr>
              <a:t>Unsupervised Learning</a:t>
            </a:r>
            <a:r>
              <a:rPr lang="en-US" altLang="zh-TW" dirty="0"/>
              <a:t>, we feed in the features into algorithm and the output will categorize the data into a desired number of group.</a:t>
            </a:r>
          </a:p>
          <a:p>
            <a:pPr marL="742950" lvl="1" indent="-285750">
              <a:buFont typeface="Arial" panose="020B0604020202020204" pitchFamily="34" charset="0"/>
              <a:buChar char="•"/>
            </a:pPr>
            <a:r>
              <a:rPr lang="en-US" altLang="zh-TW" dirty="0"/>
              <a:t>Recommender system</a:t>
            </a:r>
          </a:p>
          <a:p>
            <a:pPr marL="742950" lvl="1" indent="-285750">
              <a:buFont typeface="Arial" panose="020B0604020202020204" pitchFamily="34" charset="0"/>
              <a:buChar char="•"/>
            </a:pPr>
            <a:r>
              <a:rPr lang="en-US" altLang="zh-TW" dirty="0"/>
              <a:t>Anomaly detection </a:t>
            </a:r>
          </a:p>
          <a:p>
            <a:pPr marL="285750" indent="-285750">
              <a:buFont typeface="Arial" panose="020B0604020202020204" pitchFamily="34" charset="0"/>
              <a:buChar char="•"/>
            </a:pPr>
            <a:r>
              <a:rPr lang="en-US" altLang="zh-TW" dirty="0"/>
              <a:t>In </a:t>
            </a:r>
            <a:r>
              <a:rPr lang="en-US" altLang="zh-TW" b="1" i="1" dirty="0">
                <a:solidFill>
                  <a:srgbClr val="00B050"/>
                </a:solidFill>
              </a:rPr>
              <a:t>Reinforcement Learning</a:t>
            </a:r>
            <a:r>
              <a:rPr lang="en-US" altLang="zh-TW" dirty="0"/>
              <a:t>, we build a Q table by trial and error, and reward the agent to learn the optimal path for better performance.</a:t>
            </a:r>
          </a:p>
          <a:p>
            <a:pPr marL="742950" lvl="1" indent="-285750">
              <a:buFont typeface="Arial" panose="020B0604020202020204" pitchFamily="34" charset="0"/>
              <a:buChar char="•"/>
            </a:pPr>
            <a:r>
              <a:rPr lang="en-US" altLang="zh-TW" dirty="0"/>
              <a:t>Video games</a:t>
            </a:r>
          </a:p>
          <a:p>
            <a:pPr marL="742950" lvl="1" indent="-285750">
              <a:buFont typeface="Arial" panose="020B0604020202020204" pitchFamily="34" charset="0"/>
              <a:buChar char="•"/>
            </a:pPr>
            <a:r>
              <a:rPr lang="en-US" altLang="zh-TW" dirty="0"/>
              <a:t>Robotics</a:t>
            </a:r>
          </a:p>
          <a:p>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endParaRPr lang="en-US" altLang="zh-TW" dirty="0"/>
          </a:p>
        </p:txBody>
      </p:sp>
      <p:sp>
        <p:nvSpPr>
          <p:cNvPr id="4" name="文字方塊 3">
            <a:extLst>
              <a:ext uri="{FF2B5EF4-FFF2-40B4-BE49-F238E27FC236}">
                <a16:creationId xmlns:a16="http://schemas.microsoft.com/office/drawing/2014/main" id="{D13D455A-4A76-44E3-8FDC-BB141D7B193D}"/>
              </a:ext>
            </a:extLst>
          </p:cNvPr>
          <p:cNvSpPr txBox="1"/>
          <p:nvPr/>
        </p:nvSpPr>
        <p:spPr>
          <a:xfrm>
            <a:off x="8100392" y="6309320"/>
            <a:ext cx="683392" cy="369332"/>
          </a:xfrm>
          <a:prstGeom prst="rect">
            <a:avLst/>
          </a:prstGeom>
          <a:noFill/>
        </p:spPr>
        <p:txBody>
          <a:bodyPr wrap="none" rtlCol="0">
            <a:spAutoFit/>
          </a:bodyPr>
          <a:lstStyle/>
          <a:p>
            <a:r>
              <a:rPr lang="en-US" altLang="zh-TW" dirty="0">
                <a:hlinkClick r:id="rId3"/>
              </a:rPr>
              <a:t>more</a:t>
            </a:r>
            <a:endParaRPr lang="zh-TW" altLang="en-US" dirty="0"/>
          </a:p>
        </p:txBody>
      </p:sp>
      <p:pic>
        <p:nvPicPr>
          <p:cNvPr id="8" name="圖片 7">
            <a:extLst>
              <a:ext uri="{FF2B5EF4-FFF2-40B4-BE49-F238E27FC236}">
                <a16:creationId xmlns:a16="http://schemas.microsoft.com/office/drawing/2014/main" id="{7008E0AF-9F6F-4471-A8DD-EB7B06BAA1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4445260"/>
            <a:ext cx="4032448" cy="2412740"/>
          </a:xfrm>
          <a:prstGeom prst="rect">
            <a:avLst/>
          </a:prstGeom>
        </p:spPr>
      </p:pic>
    </p:spTree>
    <p:extLst>
      <p:ext uri="{BB962C8B-B14F-4D97-AF65-F5344CB8AC3E}">
        <p14:creationId xmlns:p14="http://schemas.microsoft.com/office/powerpoint/2010/main" val="315598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Preface – Labelling data</a:t>
            </a:r>
            <a:endParaRPr lang="zh-TW" altLang="en-US" sz="3600" dirty="0"/>
          </a:p>
        </p:txBody>
      </p:sp>
      <p:sp>
        <p:nvSpPr>
          <p:cNvPr id="5" name="文字方塊 4"/>
          <p:cNvSpPr txBox="1"/>
          <p:nvPr/>
        </p:nvSpPr>
        <p:spPr>
          <a:xfrm>
            <a:off x="467544" y="1412776"/>
            <a:ext cx="838842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labelling result will look like:</a:t>
            </a:r>
          </a:p>
          <a:p>
            <a:pPr marL="285750" indent="-285750">
              <a:buFont typeface="Arial" panose="020B0604020202020204" pitchFamily="34" charset="0"/>
              <a:buChar char="•"/>
            </a:pPr>
            <a:endParaRPr lang="en-US" altLang="zh-TW" dirty="0"/>
          </a:p>
          <a:p>
            <a:endParaRPr lang="en-US" altLang="zh-TW" dirty="0"/>
          </a:p>
        </p:txBody>
      </p:sp>
      <p:pic>
        <p:nvPicPr>
          <p:cNvPr id="6" name="圖片 5">
            <a:extLst>
              <a:ext uri="{FF2B5EF4-FFF2-40B4-BE49-F238E27FC236}">
                <a16:creationId xmlns:a16="http://schemas.microsoft.com/office/drawing/2014/main" id="{88A4179B-BC69-4033-9771-E38B14D1B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92" y="1891126"/>
            <a:ext cx="8710415" cy="2110923"/>
          </a:xfrm>
          <a:prstGeom prst="rect">
            <a:avLst/>
          </a:prstGeom>
        </p:spPr>
      </p:pic>
      <p:sp>
        <p:nvSpPr>
          <p:cNvPr id="7" name="矩形 6">
            <a:extLst>
              <a:ext uri="{FF2B5EF4-FFF2-40B4-BE49-F238E27FC236}">
                <a16:creationId xmlns:a16="http://schemas.microsoft.com/office/drawing/2014/main" id="{CF3316FC-0CAA-4499-A28A-B0FBE24247D7}"/>
              </a:ext>
            </a:extLst>
          </p:cNvPr>
          <p:cNvSpPr/>
          <p:nvPr/>
        </p:nvSpPr>
        <p:spPr>
          <a:xfrm>
            <a:off x="3779912" y="1874441"/>
            <a:ext cx="1944216" cy="18640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C2320534-EFB2-4B17-ABC0-826700C0CD6F}"/>
              </a:ext>
            </a:extLst>
          </p:cNvPr>
          <p:cNvSpPr/>
          <p:nvPr/>
        </p:nvSpPr>
        <p:spPr>
          <a:xfrm>
            <a:off x="2339752" y="2047045"/>
            <a:ext cx="1368921" cy="18640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1B7BA98C-DF97-4AB9-A98F-FA77F9D2BD41}"/>
              </a:ext>
            </a:extLst>
          </p:cNvPr>
          <p:cNvSpPr txBox="1"/>
          <p:nvPr/>
        </p:nvSpPr>
        <p:spPr>
          <a:xfrm>
            <a:off x="5868144" y="1513976"/>
            <a:ext cx="1473480" cy="338554"/>
          </a:xfrm>
          <a:prstGeom prst="rect">
            <a:avLst/>
          </a:prstGeom>
          <a:noFill/>
        </p:spPr>
        <p:txBody>
          <a:bodyPr wrap="none" rtlCol="0">
            <a:spAutoFit/>
          </a:bodyPr>
          <a:lstStyle/>
          <a:p>
            <a:r>
              <a:rPr lang="en-US" altLang="zh-TW" sz="1600" b="1" dirty="0">
                <a:solidFill>
                  <a:srgbClr val="C00000"/>
                </a:solidFill>
              </a:rPr>
              <a:t>Car accessories</a:t>
            </a:r>
            <a:endParaRPr lang="zh-TW" altLang="en-US" sz="1600" b="1" dirty="0">
              <a:solidFill>
                <a:srgbClr val="C00000"/>
              </a:solidFill>
            </a:endParaRPr>
          </a:p>
        </p:txBody>
      </p:sp>
      <p:sp>
        <p:nvSpPr>
          <p:cNvPr id="10" name="矩形 9">
            <a:extLst>
              <a:ext uri="{FF2B5EF4-FFF2-40B4-BE49-F238E27FC236}">
                <a16:creationId xmlns:a16="http://schemas.microsoft.com/office/drawing/2014/main" id="{64F6EEEB-673A-4187-BD14-6BE163428990}"/>
              </a:ext>
            </a:extLst>
          </p:cNvPr>
          <p:cNvSpPr/>
          <p:nvPr/>
        </p:nvSpPr>
        <p:spPr>
          <a:xfrm>
            <a:off x="2339752" y="2404534"/>
            <a:ext cx="1758115" cy="19473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FABD1AA-836E-4971-8FAF-18719FE4D49A}"/>
              </a:ext>
            </a:extLst>
          </p:cNvPr>
          <p:cNvSpPr/>
          <p:nvPr/>
        </p:nvSpPr>
        <p:spPr>
          <a:xfrm>
            <a:off x="5076056" y="2751853"/>
            <a:ext cx="1341677" cy="20301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D1CECA2-A4B2-49F9-9D92-657EB093C4C2}"/>
              </a:ext>
            </a:extLst>
          </p:cNvPr>
          <p:cNvSpPr/>
          <p:nvPr/>
        </p:nvSpPr>
        <p:spPr>
          <a:xfrm>
            <a:off x="899593" y="3807315"/>
            <a:ext cx="864096" cy="19473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接點: 弧形 13">
            <a:extLst>
              <a:ext uri="{FF2B5EF4-FFF2-40B4-BE49-F238E27FC236}">
                <a16:creationId xmlns:a16="http://schemas.microsoft.com/office/drawing/2014/main" id="{9388D52D-CD90-40D8-964C-A238495E7A0A}"/>
              </a:ext>
            </a:extLst>
          </p:cNvPr>
          <p:cNvCxnSpPr>
            <a:stCxn id="7" idx="0"/>
            <a:endCxn id="9" idx="1"/>
          </p:cNvCxnSpPr>
          <p:nvPr/>
        </p:nvCxnSpPr>
        <p:spPr>
          <a:xfrm rot="5400000" flipH="1" flipV="1">
            <a:off x="5214488" y="1220785"/>
            <a:ext cx="191188" cy="1116124"/>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接點: 弧形 15">
            <a:extLst>
              <a:ext uri="{FF2B5EF4-FFF2-40B4-BE49-F238E27FC236}">
                <a16:creationId xmlns:a16="http://schemas.microsoft.com/office/drawing/2014/main" id="{9A70FD86-03A2-4CD9-97EF-EF4302F7D00C}"/>
              </a:ext>
            </a:extLst>
          </p:cNvPr>
          <p:cNvCxnSpPr>
            <a:stCxn id="8" idx="0"/>
            <a:endCxn id="9" idx="1"/>
          </p:cNvCxnSpPr>
          <p:nvPr/>
        </p:nvCxnSpPr>
        <p:spPr>
          <a:xfrm rot="5400000" flipH="1" flipV="1">
            <a:off x="4264282" y="443184"/>
            <a:ext cx="363792" cy="2843931"/>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EFDE95CC-B8ED-43BF-B820-DEDF463A78A0}"/>
              </a:ext>
            </a:extLst>
          </p:cNvPr>
          <p:cNvSpPr txBox="1"/>
          <p:nvPr/>
        </p:nvSpPr>
        <p:spPr>
          <a:xfrm>
            <a:off x="3419872" y="3849457"/>
            <a:ext cx="1524776" cy="338554"/>
          </a:xfrm>
          <a:prstGeom prst="rect">
            <a:avLst/>
          </a:prstGeom>
          <a:noFill/>
        </p:spPr>
        <p:txBody>
          <a:bodyPr wrap="none" rtlCol="0">
            <a:spAutoFit/>
          </a:bodyPr>
          <a:lstStyle/>
          <a:p>
            <a:r>
              <a:rPr lang="en-US" altLang="zh-TW" sz="1600" b="1" dirty="0">
                <a:solidFill>
                  <a:srgbClr val="0070C0"/>
                </a:solidFill>
              </a:rPr>
              <a:t>Car type/model</a:t>
            </a:r>
            <a:endParaRPr lang="zh-TW" altLang="en-US" sz="1600" b="1" dirty="0">
              <a:solidFill>
                <a:srgbClr val="0070C0"/>
              </a:solidFill>
            </a:endParaRPr>
          </a:p>
        </p:txBody>
      </p:sp>
      <p:cxnSp>
        <p:nvCxnSpPr>
          <p:cNvPr id="19" name="接點: 弧形 18">
            <a:extLst>
              <a:ext uri="{FF2B5EF4-FFF2-40B4-BE49-F238E27FC236}">
                <a16:creationId xmlns:a16="http://schemas.microsoft.com/office/drawing/2014/main" id="{2BC4FDE2-3365-4CA2-8B9E-94E0BB895C03}"/>
              </a:ext>
            </a:extLst>
          </p:cNvPr>
          <p:cNvCxnSpPr>
            <a:stCxn id="11" idx="2"/>
            <a:endCxn id="17" idx="3"/>
          </p:cNvCxnSpPr>
          <p:nvPr/>
        </p:nvCxnSpPr>
        <p:spPr>
          <a:xfrm rot="5400000">
            <a:off x="4813839" y="3085677"/>
            <a:ext cx="1063867" cy="802247"/>
          </a:xfrm>
          <a:prstGeom prst="curved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接點: 弧形 20">
            <a:extLst>
              <a:ext uri="{FF2B5EF4-FFF2-40B4-BE49-F238E27FC236}">
                <a16:creationId xmlns:a16="http://schemas.microsoft.com/office/drawing/2014/main" id="{799CDE50-534C-4F65-99DF-1C13E4F24E14}"/>
              </a:ext>
            </a:extLst>
          </p:cNvPr>
          <p:cNvCxnSpPr>
            <a:stCxn id="12" idx="2"/>
            <a:endCxn id="17" idx="1"/>
          </p:cNvCxnSpPr>
          <p:nvPr/>
        </p:nvCxnSpPr>
        <p:spPr>
          <a:xfrm rot="16200000" flipH="1">
            <a:off x="2367414" y="2966275"/>
            <a:ext cx="16685" cy="2088231"/>
          </a:xfrm>
          <a:prstGeom prst="curved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9AF819A-AE20-4481-938C-DEE9E33EC4BC}"/>
              </a:ext>
            </a:extLst>
          </p:cNvPr>
          <p:cNvCxnSpPr>
            <a:stCxn id="10" idx="2"/>
            <a:endCxn id="17" idx="0"/>
          </p:cNvCxnSpPr>
          <p:nvPr/>
        </p:nvCxnSpPr>
        <p:spPr>
          <a:xfrm>
            <a:off x="3218810" y="2599268"/>
            <a:ext cx="963450" cy="125018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3913097D-296A-467B-9104-313999DB962A}"/>
              </a:ext>
            </a:extLst>
          </p:cNvPr>
          <p:cNvSpPr txBox="1"/>
          <p:nvPr/>
        </p:nvSpPr>
        <p:spPr>
          <a:xfrm>
            <a:off x="216792" y="4509120"/>
            <a:ext cx="2483000" cy="1077218"/>
          </a:xfrm>
          <a:prstGeom prst="rect">
            <a:avLst/>
          </a:prstGeom>
          <a:noFill/>
        </p:spPr>
        <p:txBody>
          <a:bodyPr wrap="square" rtlCol="0">
            <a:spAutoFit/>
          </a:bodyPr>
          <a:lstStyle/>
          <a:p>
            <a:pPr algn="ctr"/>
            <a:r>
              <a:rPr lang="en-US" altLang="zh-TW" sz="1600" dirty="0"/>
              <a:t>Mine is a Nissan Frontier with an aftermarket Kenwood touchscreen radio by the way.</a:t>
            </a:r>
            <a:endParaRPr lang="zh-TW" altLang="en-US" sz="1600" dirty="0"/>
          </a:p>
        </p:txBody>
      </p:sp>
      <p:sp>
        <p:nvSpPr>
          <p:cNvPr id="29" name="文字方塊 28">
            <a:extLst>
              <a:ext uri="{FF2B5EF4-FFF2-40B4-BE49-F238E27FC236}">
                <a16:creationId xmlns:a16="http://schemas.microsoft.com/office/drawing/2014/main" id="{9AA226D9-4B93-400C-AB6A-EB251F87A6A5}"/>
              </a:ext>
            </a:extLst>
          </p:cNvPr>
          <p:cNvSpPr txBox="1"/>
          <p:nvPr/>
        </p:nvSpPr>
        <p:spPr>
          <a:xfrm>
            <a:off x="1067665" y="5586338"/>
            <a:ext cx="696024" cy="369332"/>
          </a:xfrm>
          <a:prstGeom prst="rect">
            <a:avLst/>
          </a:prstGeom>
          <a:noFill/>
        </p:spPr>
        <p:txBody>
          <a:bodyPr wrap="none" rtlCol="0">
            <a:spAutoFit/>
          </a:bodyPr>
          <a:lstStyle/>
          <a:p>
            <a:r>
              <a:rPr lang="en-US" altLang="zh-TW" b="1" dirty="0"/>
              <a:t>Input</a:t>
            </a:r>
            <a:endParaRPr lang="zh-TW" altLang="en-US" b="1" dirty="0"/>
          </a:p>
        </p:txBody>
      </p:sp>
      <p:sp>
        <p:nvSpPr>
          <p:cNvPr id="30" name="立方體 29">
            <a:extLst>
              <a:ext uri="{FF2B5EF4-FFF2-40B4-BE49-F238E27FC236}">
                <a16:creationId xmlns:a16="http://schemas.microsoft.com/office/drawing/2014/main" id="{2A6E0F7F-7878-4A8F-A1B7-EADED81DF5F7}"/>
              </a:ext>
            </a:extLst>
          </p:cNvPr>
          <p:cNvSpPr/>
          <p:nvPr/>
        </p:nvSpPr>
        <p:spPr>
          <a:xfrm>
            <a:off x="3383258" y="4791259"/>
            <a:ext cx="1980830" cy="910103"/>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B610A59B-C390-413F-88C7-3BA9746CD75B}"/>
              </a:ext>
            </a:extLst>
          </p:cNvPr>
          <p:cNvSpPr txBox="1"/>
          <p:nvPr/>
        </p:nvSpPr>
        <p:spPr>
          <a:xfrm>
            <a:off x="3419872" y="5070420"/>
            <a:ext cx="1826675" cy="584775"/>
          </a:xfrm>
          <a:prstGeom prst="rect">
            <a:avLst/>
          </a:prstGeom>
          <a:noFill/>
        </p:spPr>
        <p:txBody>
          <a:bodyPr wrap="square" rtlCol="0">
            <a:spAutoFit/>
          </a:bodyPr>
          <a:lstStyle/>
          <a:p>
            <a:pPr algn="ctr"/>
            <a:r>
              <a:rPr lang="en-US" altLang="zh-TW" sz="1600" b="1" dirty="0">
                <a:solidFill>
                  <a:srgbClr val="FFFF00"/>
                </a:solidFill>
              </a:rPr>
              <a:t>Machine learning model </a:t>
            </a:r>
            <a:endParaRPr lang="zh-TW" altLang="en-US" sz="1600" b="1" dirty="0">
              <a:solidFill>
                <a:srgbClr val="FFFF00"/>
              </a:solidFill>
            </a:endParaRPr>
          </a:p>
        </p:txBody>
      </p:sp>
      <p:sp>
        <p:nvSpPr>
          <p:cNvPr id="32" name="箭號: 向右 31">
            <a:extLst>
              <a:ext uri="{FF2B5EF4-FFF2-40B4-BE49-F238E27FC236}">
                <a16:creationId xmlns:a16="http://schemas.microsoft.com/office/drawing/2014/main" id="{81D5593F-08F1-405B-801F-2D32444D1781}"/>
              </a:ext>
            </a:extLst>
          </p:cNvPr>
          <p:cNvSpPr/>
          <p:nvPr/>
        </p:nvSpPr>
        <p:spPr>
          <a:xfrm>
            <a:off x="2627784" y="5152062"/>
            <a:ext cx="637933" cy="254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箭號: 向右 32">
            <a:extLst>
              <a:ext uri="{FF2B5EF4-FFF2-40B4-BE49-F238E27FC236}">
                <a16:creationId xmlns:a16="http://schemas.microsoft.com/office/drawing/2014/main" id="{DC2A5049-559D-4D86-A9DB-9F41CE2575BD}"/>
              </a:ext>
            </a:extLst>
          </p:cNvPr>
          <p:cNvSpPr/>
          <p:nvPr/>
        </p:nvSpPr>
        <p:spPr>
          <a:xfrm>
            <a:off x="5549177" y="5089788"/>
            <a:ext cx="637933" cy="254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203E7F3A-01CE-4FD0-8A3C-5CD7DD6A060B}"/>
              </a:ext>
            </a:extLst>
          </p:cNvPr>
          <p:cNvSpPr txBox="1"/>
          <p:nvPr/>
        </p:nvSpPr>
        <p:spPr>
          <a:xfrm>
            <a:off x="6100124" y="4577977"/>
            <a:ext cx="2483000" cy="1077218"/>
          </a:xfrm>
          <a:prstGeom prst="rect">
            <a:avLst/>
          </a:prstGeom>
          <a:noFill/>
        </p:spPr>
        <p:txBody>
          <a:bodyPr wrap="square" rtlCol="0">
            <a:spAutoFit/>
          </a:bodyPr>
          <a:lstStyle/>
          <a:p>
            <a:pPr algn="ctr"/>
            <a:r>
              <a:rPr lang="en-US" altLang="zh-TW" sz="1600" dirty="0">
                <a:solidFill>
                  <a:schemeClr val="bg1">
                    <a:lumMod val="75000"/>
                  </a:schemeClr>
                </a:solidFill>
              </a:rPr>
              <a:t>Mine is a </a:t>
            </a:r>
            <a:r>
              <a:rPr lang="en-US" altLang="zh-TW" sz="1600" b="1" dirty="0">
                <a:solidFill>
                  <a:srgbClr val="0070C0"/>
                </a:solidFill>
              </a:rPr>
              <a:t>Nissan Frontier </a:t>
            </a:r>
            <a:r>
              <a:rPr lang="en-US" altLang="zh-TW" sz="1600" dirty="0">
                <a:solidFill>
                  <a:schemeClr val="bg1">
                    <a:lumMod val="75000"/>
                  </a:schemeClr>
                </a:solidFill>
              </a:rPr>
              <a:t>with an aftermarket </a:t>
            </a:r>
            <a:r>
              <a:rPr lang="en-US" altLang="zh-TW" sz="1600" b="1" dirty="0">
                <a:solidFill>
                  <a:srgbClr val="C00000"/>
                </a:solidFill>
              </a:rPr>
              <a:t>Kenwood touchscreen radio </a:t>
            </a:r>
            <a:r>
              <a:rPr lang="en-US" altLang="zh-TW" sz="1600" dirty="0">
                <a:solidFill>
                  <a:schemeClr val="bg1">
                    <a:lumMod val="75000"/>
                  </a:schemeClr>
                </a:solidFill>
              </a:rPr>
              <a:t>by the way.</a:t>
            </a:r>
            <a:endParaRPr lang="zh-TW" altLang="en-US" sz="1600" dirty="0">
              <a:solidFill>
                <a:schemeClr val="bg1">
                  <a:lumMod val="75000"/>
                </a:schemeClr>
              </a:solidFill>
            </a:endParaRPr>
          </a:p>
        </p:txBody>
      </p:sp>
      <p:sp>
        <p:nvSpPr>
          <p:cNvPr id="35" name="文字方塊 34">
            <a:extLst>
              <a:ext uri="{FF2B5EF4-FFF2-40B4-BE49-F238E27FC236}">
                <a16:creationId xmlns:a16="http://schemas.microsoft.com/office/drawing/2014/main" id="{08A0313D-5B46-48D0-A9FF-DC09694CBAF3}"/>
              </a:ext>
            </a:extLst>
          </p:cNvPr>
          <p:cNvSpPr txBox="1"/>
          <p:nvPr/>
        </p:nvSpPr>
        <p:spPr>
          <a:xfrm>
            <a:off x="6993612" y="5586338"/>
            <a:ext cx="870751" cy="369332"/>
          </a:xfrm>
          <a:prstGeom prst="rect">
            <a:avLst/>
          </a:prstGeom>
          <a:noFill/>
        </p:spPr>
        <p:txBody>
          <a:bodyPr wrap="none" rtlCol="0">
            <a:spAutoFit/>
          </a:bodyPr>
          <a:lstStyle/>
          <a:p>
            <a:r>
              <a:rPr lang="en-US" altLang="zh-TW" b="1" dirty="0"/>
              <a:t>Output</a:t>
            </a:r>
            <a:endParaRPr lang="zh-TW" altLang="en-US" b="1" dirty="0"/>
          </a:p>
        </p:txBody>
      </p:sp>
    </p:spTree>
    <p:extLst>
      <p:ext uri="{BB962C8B-B14F-4D97-AF65-F5344CB8AC3E}">
        <p14:creationId xmlns:p14="http://schemas.microsoft.com/office/powerpoint/2010/main" val="292226966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TotalTime>
  <Words>2044</Words>
  <Application>Microsoft Office PowerPoint</Application>
  <PresentationFormat>如螢幕大小 (4:3)</PresentationFormat>
  <Paragraphs>200</Paragraphs>
  <Slides>30</Slides>
  <Notes>15</Notes>
  <HiddenSlides>0</HiddenSlides>
  <MMClips>0</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1</vt:i4>
      </vt:variant>
      <vt:variant>
        <vt:lpstr>投影片標題</vt:lpstr>
      </vt:variant>
      <vt:variant>
        <vt:i4>30</vt:i4>
      </vt:variant>
    </vt:vector>
  </HeadingPairs>
  <TitlesOfParts>
    <vt:vector size="36" baseType="lpstr">
      <vt:lpstr>Helvetica Neue</vt:lpstr>
      <vt:lpstr>PMingLiU</vt:lpstr>
      <vt:lpstr>Arial</vt:lpstr>
      <vt:lpstr>Calibri</vt:lpstr>
      <vt:lpstr>Office 佈景主題</vt:lpstr>
      <vt:lpstr>封裝程式殼層物件</vt:lpstr>
      <vt:lpstr>How we apply NER to help us reduce the time to process the post/articles</vt:lpstr>
      <vt:lpstr>Agenda</vt:lpstr>
      <vt:lpstr>Preface – What’s Machine Learning</vt:lpstr>
      <vt:lpstr>Preface – What’s Machine Learning</vt:lpstr>
      <vt:lpstr>Preface – Why ML?</vt:lpstr>
      <vt:lpstr>Preface – Why ML?</vt:lpstr>
      <vt:lpstr>Preface – Why ML?</vt:lpstr>
      <vt:lpstr>Preface – Types of ML</vt:lpstr>
      <vt:lpstr>Preface – Labelling data</vt:lpstr>
      <vt:lpstr>Preface – CRF</vt:lpstr>
      <vt:lpstr>Practice – How to adopt ML</vt:lpstr>
      <vt:lpstr>Data Source (reddit)</vt:lpstr>
      <vt:lpstr>Machine Learning Toolkit</vt:lpstr>
      <vt:lpstr>Feature Engineering</vt:lpstr>
      <vt:lpstr>Training &amp; Testing</vt:lpstr>
      <vt:lpstr>Training &amp; Testing</vt:lpstr>
      <vt:lpstr>More data means better performance?</vt:lpstr>
      <vt:lpstr>Learning From Data</vt:lpstr>
      <vt:lpstr>Learning From Data</vt:lpstr>
      <vt:lpstr>Learning From Data</vt:lpstr>
      <vt:lpstr>Learning From Data</vt:lpstr>
      <vt:lpstr>Learning From Data</vt:lpstr>
      <vt:lpstr>Learning From Data</vt:lpstr>
      <vt:lpstr>Learning From Data</vt:lpstr>
      <vt:lpstr>I want to learn the math/alg of ML</vt:lpstr>
      <vt:lpstr>I want create ML toolkit by myself</vt:lpstr>
      <vt:lpstr>I want know how to use ML</vt:lpstr>
      <vt:lpstr>Appendix</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Page Classifier</dc:title>
  <dc:creator>JohnLee</dc:creator>
  <cp:lastModifiedBy>奎慶 李</cp:lastModifiedBy>
  <cp:revision>294</cp:revision>
  <dcterms:created xsi:type="dcterms:W3CDTF">2017-03-06T04:10:15Z</dcterms:created>
  <dcterms:modified xsi:type="dcterms:W3CDTF">2021-04-29T06:15:57Z</dcterms:modified>
</cp:coreProperties>
</file>